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6" r:id="rId1"/>
  </p:sldMasterIdLst>
  <p:notesMasterIdLst>
    <p:notesMasterId r:id="rId44"/>
  </p:notesMasterIdLst>
  <p:sldIdLst>
    <p:sldId id="456" r:id="rId2"/>
    <p:sldId id="516" r:id="rId3"/>
    <p:sldId id="259" r:id="rId4"/>
    <p:sldId id="489" r:id="rId5"/>
    <p:sldId id="457" r:id="rId6"/>
    <p:sldId id="458" r:id="rId7"/>
    <p:sldId id="460" r:id="rId8"/>
    <p:sldId id="462" r:id="rId9"/>
    <p:sldId id="463" r:id="rId10"/>
    <p:sldId id="461" r:id="rId11"/>
    <p:sldId id="464" r:id="rId12"/>
    <p:sldId id="538" r:id="rId13"/>
    <p:sldId id="539" r:id="rId14"/>
    <p:sldId id="540" r:id="rId15"/>
    <p:sldId id="541" r:id="rId16"/>
    <p:sldId id="542" r:id="rId17"/>
    <p:sldId id="547" r:id="rId18"/>
    <p:sldId id="546" r:id="rId19"/>
    <p:sldId id="548" r:id="rId20"/>
    <p:sldId id="550" r:id="rId21"/>
    <p:sldId id="490" r:id="rId22"/>
    <p:sldId id="466" r:id="rId23"/>
    <p:sldId id="478" r:id="rId24"/>
    <p:sldId id="468" r:id="rId25"/>
    <p:sldId id="469" r:id="rId26"/>
    <p:sldId id="470" r:id="rId27"/>
    <p:sldId id="471" r:id="rId28"/>
    <p:sldId id="482" r:id="rId29"/>
    <p:sldId id="472" r:id="rId30"/>
    <p:sldId id="473" r:id="rId31"/>
    <p:sldId id="474" r:id="rId32"/>
    <p:sldId id="476" r:id="rId33"/>
    <p:sldId id="479" r:id="rId34"/>
    <p:sldId id="480" r:id="rId35"/>
    <p:sldId id="290" r:id="rId36"/>
    <p:sldId id="481" r:id="rId37"/>
    <p:sldId id="491" r:id="rId38"/>
    <p:sldId id="484" r:id="rId39"/>
    <p:sldId id="485" r:id="rId40"/>
    <p:sldId id="487" r:id="rId41"/>
    <p:sldId id="486" r:id="rId42"/>
    <p:sldId id="488" r:id="rId43"/>
  </p:sldIdLst>
  <p:sldSz cx="12192000" cy="685800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기본 구역" id="{DD444BC9-EBC6-465A-8CF3-015C1385C4FC}">
          <p14:sldIdLst>
            <p14:sldId id="456"/>
            <p14:sldId id="516"/>
            <p14:sldId id="259"/>
          </p14:sldIdLst>
        </p14:section>
        <p14:section name="사용자등록" id="{C107CE07-9D47-4E56-A069-7286C901208A}">
          <p14:sldIdLst>
            <p14:sldId id="489"/>
            <p14:sldId id="457"/>
            <p14:sldId id="458"/>
            <p14:sldId id="460"/>
            <p14:sldId id="462"/>
            <p14:sldId id="463"/>
            <p14:sldId id="461"/>
            <p14:sldId id="464"/>
          </p14:sldIdLst>
        </p14:section>
        <p14:section name="위탁업체 등록 및 승인" id="{AD3FCB9F-5978-447A-B81D-5DB6966D93F4}">
          <p14:sldIdLst>
            <p14:sldId id="538"/>
            <p14:sldId id="539"/>
            <p14:sldId id="540"/>
            <p14:sldId id="541"/>
            <p14:sldId id="542"/>
            <p14:sldId id="547"/>
            <p14:sldId id="546"/>
            <p14:sldId id="548"/>
            <p14:sldId id="550"/>
          </p14:sldIdLst>
        </p14:section>
        <p14:section name="검사신청" id="{28D5F501-5B0B-4F04-B166-F896DAEC75BF}">
          <p14:sldIdLst>
            <p14:sldId id="490"/>
            <p14:sldId id="466"/>
            <p14:sldId id="478"/>
            <p14:sldId id="468"/>
            <p14:sldId id="469"/>
            <p14:sldId id="470"/>
            <p14:sldId id="471"/>
            <p14:sldId id="482"/>
            <p14:sldId id="472"/>
            <p14:sldId id="473"/>
            <p14:sldId id="474"/>
          </p14:sldIdLst>
        </p14:section>
        <p14:section name="소각열회수" id="{C5E16E29-1019-4D4A-9719-2C0C81476DEA}">
          <p14:sldIdLst>
            <p14:sldId id="476"/>
            <p14:sldId id="479"/>
            <p14:sldId id="480"/>
            <p14:sldId id="290"/>
            <p14:sldId id="481"/>
          </p14:sldIdLst>
        </p14:section>
        <p14:section name="검사 결과확인" id="{0BDB5148-90C3-437B-9D2D-67CB1D4BC1E1}">
          <p14:sldIdLst>
            <p14:sldId id="491"/>
            <p14:sldId id="484"/>
            <p14:sldId id="485"/>
            <p14:sldId id="487"/>
            <p14:sldId id="486"/>
            <p14:sldId id="488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9A4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808" autoAdjust="0"/>
    <p:restoredTop sz="89344" autoAdjust="0"/>
  </p:normalViewPr>
  <p:slideViewPr>
    <p:cSldViewPr snapToGrid="0">
      <p:cViewPr>
        <p:scale>
          <a:sx n="125" d="100"/>
          <a:sy n="125" d="100"/>
        </p:scale>
        <p:origin x="18" y="-30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7" d="100"/>
          <a:sy n="87" d="100"/>
        </p:scale>
        <p:origin x="3840" y="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A7B2CF5-5600-4287-A194-43A5E5E93735}" type="datetimeFigureOut">
              <a:rPr lang="ko-KR" altLang="en-US" smtClean="0"/>
              <a:t>2024-08-27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88D0DD7-8CF3-4371-9DE3-1900BB1C956F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836265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ko-KR"/>
              <a:t>* </a:t>
            </a:r>
            <a:r>
              <a:rPr lang="ko-KR" altLang="en-US"/>
              <a:t>위 작업은 시설에서 로그인해서 작업하는 과정이다</a:t>
            </a:r>
            <a:r>
              <a:rPr lang="en-US" altLang="ko-KR"/>
              <a:t>.</a:t>
            </a:r>
            <a:endParaRPr lang="ko-KR" altLang="en-US"/>
          </a:p>
          <a:p>
            <a:pPr marL="0" indent="0">
              <a:buNone/>
            </a:pPr>
            <a:r>
              <a:rPr lang="en-US" altLang="ko-KR"/>
              <a:t>1. </a:t>
            </a:r>
            <a:r>
              <a:rPr lang="ko-KR" altLang="en-US"/>
              <a:t>상단 메인메뉴의 폐기물처리시설 검사 </a:t>
            </a:r>
            <a:r>
              <a:rPr lang="en-US" altLang="ko-KR"/>
              <a:t>&gt; </a:t>
            </a:r>
            <a:r>
              <a:rPr lang="ko-KR" altLang="en-US"/>
              <a:t>시설제원 관리 </a:t>
            </a:r>
            <a:r>
              <a:rPr lang="en-US" altLang="ko-KR"/>
              <a:t>&gt; </a:t>
            </a:r>
            <a:r>
              <a:rPr lang="ko-KR" altLang="en-US"/>
              <a:t>계측기 정보관리 </a:t>
            </a:r>
            <a:r>
              <a:rPr lang="en-US" altLang="ko-KR"/>
              <a:t>(</a:t>
            </a:r>
            <a:r>
              <a:rPr lang="ko-KR" altLang="en-US"/>
              <a:t>소각</a:t>
            </a:r>
            <a:r>
              <a:rPr lang="en-US" altLang="ko-KR"/>
              <a:t>) </a:t>
            </a:r>
            <a:r>
              <a:rPr lang="ko-KR" altLang="en-US"/>
              <a:t>으로 이동한다</a:t>
            </a:r>
            <a:r>
              <a:rPr lang="en-US" altLang="ko-KR"/>
              <a:t>.</a:t>
            </a:r>
          </a:p>
          <a:p>
            <a:pPr marL="0" indent="0">
              <a:buNone/>
            </a:pPr>
            <a:r>
              <a:rPr lang="en-US" altLang="ko-KR"/>
              <a:t>2. </a:t>
            </a:r>
            <a:r>
              <a:rPr lang="ko-KR" altLang="en-US"/>
              <a:t>계측기 정보관리 에서 호기별 계측기 정보를 입력 또는 업로드 한다</a:t>
            </a:r>
            <a:r>
              <a:rPr lang="en-US" altLang="ko-KR"/>
              <a:t>.</a:t>
            </a:r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BB8D67-2191-47B5-BA23-3A1D215880CE}" type="slidenum">
              <a:rPr lang="ko-KR" altLang="en-US" smtClean="0"/>
              <a:t>35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8469856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직선 연결선 9">
            <a:extLst>
              <a:ext uri="{FF2B5EF4-FFF2-40B4-BE49-F238E27FC236}">
                <a16:creationId xmlns:a16="http://schemas.microsoft.com/office/drawing/2014/main" id="{ECA40FF1-87D2-4C7B-AD30-5E2E2B3FE2FE}"/>
              </a:ext>
            </a:extLst>
          </p:cNvPr>
          <p:cNvCxnSpPr/>
          <p:nvPr userDrawn="1"/>
        </p:nvCxnSpPr>
        <p:spPr>
          <a:xfrm>
            <a:off x="373698" y="748145"/>
            <a:ext cx="11455313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1" name="직선 연결선 10">
            <a:extLst>
              <a:ext uri="{FF2B5EF4-FFF2-40B4-BE49-F238E27FC236}">
                <a16:creationId xmlns:a16="http://schemas.microsoft.com/office/drawing/2014/main" id="{0E33B9B5-3996-4830-A3F4-BB4B968053AA}"/>
              </a:ext>
            </a:extLst>
          </p:cNvPr>
          <p:cNvCxnSpPr/>
          <p:nvPr userDrawn="1"/>
        </p:nvCxnSpPr>
        <p:spPr>
          <a:xfrm>
            <a:off x="509472" y="6287193"/>
            <a:ext cx="11455313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323213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D8A53D20-B4C6-42F1-895F-4915CE7E58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CE4C2030-06D2-4FC2-9612-23C9E4F1F7E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34660999-45DB-4A05-BE33-B32ACB10350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DA3E1FA4-73C3-42A8-8D9A-DCA0DBCB109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584579D-3833-4B53-B279-45675D352A3F}" type="datetimeFigureOut">
              <a:rPr lang="ko-KR" altLang="en-US" smtClean="0"/>
              <a:t>2024-08-27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C72B9719-8A39-4EE2-95CF-FAD0908396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EF6B8E4F-210B-49E3-9D01-844320AC44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A4A837C-89E9-4F8E-9A70-A2B75BFE1A0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679815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256D1843-2DF5-46A3-925F-E57D2C1DD6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C325B234-4DA3-4FF0-B127-198090BBD13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C3B50C32-86CB-40AB-BBED-F1BF26CDA71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FC57B8C9-A080-4D8F-807F-60E1A5BE4042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584579D-3833-4B53-B279-45675D352A3F}" type="datetimeFigureOut">
              <a:rPr lang="ko-KR" altLang="en-US" smtClean="0"/>
              <a:t>2024-08-27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B050D984-1C49-4FD5-BE2B-BBD231FA2B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D3464508-60C0-48C1-94C1-4352922683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A4A837C-89E9-4F8E-9A70-A2B75BFE1A0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9683406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D5CD5ABC-A3DD-4F37-A535-649DC91045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17FC0FF4-8BD3-4D57-9A83-088452BB624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76469F28-76A0-4FBD-B4FE-797E6A6C9F3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584579D-3833-4B53-B279-45675D352A3F}" type="datetimeFigureOut">
              <a:rPr lang="ko-KR" altLang="en-US" smtClean="0"/>
              <a:t>2024-08-27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9F72C370-3E04-4C43-A7AD-8CDB77BEC0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69C1CB2C-E3AB-4295-A9A8-AF13A968CA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A4A837C-89E9-4F8E-9A70-A2B75BFE1A0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70277388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>
            <a:extLst>
              <a:ext uri="{FF2B5EF4-FFF2-40B4-BE49-F238E27FC236}">
                <a16:creationId xmlns:a16="http://schemas.microsoft.com/office/drawing/2014/main" id="{DCD2CF85-835E-4DD2-A195-729233D0451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89D9B0B2-2732-4E47-9C9E-1CB9F846365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84F9A575-33E4-4CFC-955A-AFA5C57DED6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584579D-3833-4B53-B279-45675D352A3F}" type="datetimeFigureOut">
              <a:rPr lang="ko-KR" altLang="en-US" smtClean="0"/>
              <a:t>2024-08-27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AD5B4F33-3D43-4D81-98C4-5A2C40511F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1683864A-DC38-4966-B3B3-756E1FA575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A4A837C-89E9-4F8E-9A70-A2B75BFE1A0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9707986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4E83E4DB-EEF2-4798-A6C3-1FFFAD5F84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12C68990-B990-4771-9E9F-06CFB1F8389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584579D-3833-4B53-B279-45675D352A3F}" type="datetimeFigureOut">
              <a:rPr lang="ko-KR" altLang="en-US" smtClean="0"/>
              <a:t>2024-08-27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54B6A8A8-033B-4460-8888-6182D9645F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AAE9559A-F290-49A9-9047-B538F6B9F9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A4A837C-89E9-4F8E-9A70-A2B75BFE1A0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7993043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마스터 부제목 스타일 편집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F2DDF8-E1F5-4379-9FCF-6AF75F22E9B3}" type="datetimeFigureOut">
              <a:rPr lang="ko-KR" altLang="en-US" smtClean="0"/>
              <a:t>2024-08-27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F878F9-1629-4B64-BA7B-DF882ED92EC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663133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직선 연결선 9">
            <a:extLst>
              <a:ext uri="{FF2B5EF4-FFF2-40B4-BE49-F238E27FC236}">
                <a16:creationId xmlns:a16="http://schemas.microsoft.com/office/drawing/2014/main" id="{ECA40FF1-87D2-4C7B-AD30-5E2E2B3FE2FE}"/>
              </a:ext>
            </a:extLst>
          </p:cNvPr>
          <p:cNvCxnSpPr/>
          <p:nvPr userDrawn="1"/>
        </p:nvCxnSpPr>
        <p:spPr>
          <a:xfrm>
            <a:off x="373698" y="748145"/>
            <a:ext cx="11455313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1" name="직선 연결선 10">
            <a:extLst>
              <a:ext uri="{FF2B5EF4-FFF2-40B4-BE49-F238E27FC236}">
                <a16:creationId xmlns:a16="http://schemas.microsoft.com/office/drawing/2014/main" id="{0E33B9B5-3996-4830-A3F4-BB4B968053AA}"/>
              </a:ext>
            </a:extLst>
          </p:cNvPr>
          <p:cNvCxnSpPr/>
          <p:nvPr userDrawn="1"/>
        </p:nvCxnSpPr>
        <p:spPr>
          <a:xfrm>
            <a:off x="509472" y="6287193"/>
            <a:ext cx="11455313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606620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직선 연결선 9">
            <a:extLst>
              <a:ext uri="{FF2B5EF4-FFF2-40B4-BE49-F238E27FC236}">
                <a16:creationId xmlns:a16="http://schemas.microsoft.com/office/drawing/2014/main" id="{ECA40FF1-87D2-4C7B-AD30-5E2E2B3FE2FE}"/>
              </a:ext>
            </a:extLst>
          </p:cNvPr>
          <p:cNvCxnSpPr/>
          <p:nvPr userDrawn="1"/>
        </p:nvCxnSpPr>
        <p:spPr>
          <a:xfrm>
            <a:off x="373698" y="748145"/>
            <a:ext cx="11455313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1" name="직선 연결선 10">
            <a:extLst>
              <a:ext uri="{FF2B5EF4-FFF2-40B4-BE49-F238E27FC236}">
                <a16:creationId xmlns:a16="http://schemas.microsoft.com/office/drawing/2014/main" id="{0E33B9B5-3996-4830-A3F4-BB4B968053AA}"/>
              </a:ext>
            </a:extLst>
          </p:cNvPr>
          <p:cNvCxnSpPr/>
          <p:nvPr userDrawn="1"/>
        </p:nvCxnSpPr>
        <p:spPr>
          <a:xfrm>
            <a:off x="509472" y="6287193"/>
            <a:ext cx="11455313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854616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6D81B222-1399-4BDB-AA6B-330D1DB1E4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942408FC-FDFB-456F-AC6B-762053CC644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40B34189-7873-4747-8257-7013D614D11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584579D-3833-4B53-B279-45675D352A3F}" type="datetimeFigureOut">
              <a:rPr lang="ko-KR" altLang="en-US" smtClean="0"/>
              <a:t>2024-08-27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27562013-C28A-43A4-9C62-E8681FF0F7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66B5221B-7675-4AFD-9344-2B6E05B4BF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A4A837C-89E9-4F8E-9A70-A2B75BFE1A0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529402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BA63902D-B36E-4654-B9F6-3D7C33A2B6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7A16E8E3-9F3D-4371-9D22-460E8862CB5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461AEB1F-EC8E-426A-ACA7-56FB6615B4B9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584579D-3833-4B53-B279-45675D352A3F}" type="datetimeFigureOut">
              <a:rPr lang="ko-KR" altLang="en-US" smtClean="0"/>
              <a:t>2024-08-27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6C451A3C-C6B3-44E1-996A-674D0A77F0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5EB61810-84ED-4913-902E-CA111E3630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A4A837C-89E9-4F8E-9A70-A2B75BFE1A0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903739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106FD206-2AA9-4E79-AD2D-9EE1A3FCAD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58B86ACE-67D1-4113-B92B-3551BB1A80C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D3AED71B-7800-4C4A-A46A-EA36434E1A4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2EB96058-7413-414C-A5CE-80C038E4EDE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584579D-3833-4B53-B279-45675D352A3F}" type="datetimeFigureOut">
              <a:rPr lang="ko-KR" altLang="en-US" smtClean="0"/>
              <a:t>2024-08-27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7D532BCA-DC60-4DA1-A61E-7B30EC654A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74E98126-3690-48F3-90DC-D32EB7EA33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A4A837C-89E9-4F8E-9A70-A2B75BFE1A0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655435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BFB9D675-F07A-443A-9509-3D06FF72A9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9C2766BE-52B3-42BD-9022-F0D986CE95C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9BD4B646-7D0D-489E-946A-8018EC912DF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A3F6E867-CFA0-43D7-AC6C-4738A004D41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6" name="내용 개체 틀 5">
            <a:extLst>
              <a:ext uri="{FF2B5EF4-FFF2-40B4-BE49-F238E27FC236}">
                <a16:creationId xmlns:a16="http://schemas.microsoft.com/office/drawing/2014/main" id="{BE3C6882-6193-4CF9-804E-5ABE80168F9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DA2484AB-4863-4DA0-B200-BE508E23FF9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584579D-3833-4B53-B279-45675D352A3F}" type="datetimeFigureOut">
              <a:rPr lang="ko-KR" altLang="en-US" smtClean="0"/>
              <a:t>2024-08-27</a:t>
            </a:fld>
            <a:endParaRPr lang="ko-KR" altLang="en-US"/>
          </a:p>
        </p:txBody>
      </p:sp>
      <p:sp>
        <p:nvSpPr>
          <p:cNvPr id="8" name="바닥글 개체 틀 7">
            <a:extLst>
              <a:ext uri="{FF2B5EF4-FFF2-40B4-BE49-F238E27FC236}">
                <a16:creationId xmlns:a16="http://schemas.microsoft.com/office/drawing/2014/main" id="{4967507F-063B-45C3-8759-141DED71D0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>
            <a:extLst>
              <a:ext uri="{FF2B5EF4-FFF2-40B4-BE49-F238E27FC236}">
                <a16:creationId xmlns:a16="http://schemas.microsoft.com/office/drawing/2014/main" id="{EC8CF7A3-6EDE-46D4-B4D1-E94AB0A610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A4A837C-89E9-4F8E-9A70-A2B75BFE1A0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325806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5FBFD4E0-B3F6-449D-A19A-313328E60A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E9B86E95-EE73-453D-9499-6981EA7710C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584579D-3833-4B53-B279-45675D352A3F}" type="datetimeFigureOut">
              <a:rPr lang="ko-KR" altLang="en-US" smtClean="0"/>
              <a:t>2024-08-27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381050A8-CA18-4F35-967D-B6791FFF4C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AF2506DC-6704-4864-91A3-4A23E9497F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A4A837C-89E9-4F8E-9A70-A2B75BFE1A0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766944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>
            <a:extLst>
              <a:ext uri="{FF2B5EF4-FFF2-40B4-BE49-F238E27FC236}">
                <a16:creationId xmlns:a16="http://schemas.microsoft.com/office/drawing/2014/main" id="{90235285-A93F-4F02-BBC9-C8CE2095D95B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584579D-3833-4B53-B279-45675D352A3F}" type="datetimeFigureOut">
              <a:rPr lang="ko-KR" altLang="en-US" smtClean="0"/>
              <a:t>2024-08-27</a:t>
            </a:fld>
            <a:endParaRPr lang="ko-KR" altLang="en-US"/>
          </a:p>
        </p:txBody>
      </p:sp>
      <p:sp>
        <p:nvSpPr>
          <p:cNvPr id="3" name="바닥글 개체 틀 2">
            <a:extLst>
              <a:ext uri="{FF2B5EF4-FFF2-40B4-BE49-F238E27FC236}">
                <a16:creationId xmlns:a16="http://schemas.microsoft.com/office/drawing/2014/main" id="{DD55D51B-0E7D-426E-AF94-0496094C01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CC212BF1-F137-401A-A266-11FC71E278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A4A837C-89E9-4F8E-9A70-A2B75BFE1A07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399307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직선 연결선 9">
            <a:extLst>
              <a:ext uri="{FF2B5EF4-FFF2-40B4-BE49-F238E27FC236}">
                <a16:creationId xmlns:a16="http://schemas.microsoft.com/office/drawing/2014/main" id="{D0E38F9A-421C-467A-8FF6-2AEADA97CB37}"/>
              </a:ext>
            </a:extLst>
          </p:cNvPr>
          <p:cNvCxnSpPr/>
          <p:nvPr userDrawn="1"/>
        </p:nvCxnSpPr>
        <p:spPr>
          <a:xfrm>
            <a:off x="373698" y="748145"/>
            <a:ext cx="11455313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1" name="직선 연결선 10">
            <a:extLst>
              <a:ext uri="{FF2B5EF4-FFF2-40B4-BE49-F238E27FC236}">
                <a16:creationId xmlns:a16="http://schemas.microsoft.com/office/drawing/2014/main" id="{47D93480-93C7-4BFE-A128-1ABECE73B817}"/>
              </a:ext>
            </a:extLst>
          </p:cNvPr>
          <p:cNvCxnSpPr/>
          <p:nvPr userDrawn="1"/>
        </p:nvCxnSpPr>
        <p:spPr>
          <a:xfrm>
            <a:off x="509472" y="6287193"/>
            <a:ext cx="11455313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14" name="그림 13"/>
          <p:cNvPicPr>
            <a:picLocks noChangeAspect="1"/>
          </p:cNvPicPr>
          <p:nvPr userDrawn="1"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697" y="276523"/>
            <a:ext cx="2111807" cy="408210"/>
          </a:xfrm>
          <a:prstGeom prst="rect">
            <a:avLst/>
          </a:prstGeom>
        </p:spPr>
      </p:pic>
      <p:pic>
        <p:nvPicPr>
          <p:cNvPr id="6" name="그림 5">
            <a:extLst>
              <a:ext uri="{FF2B5EF4-FFF2-40B4-BE49-F238E27FC236}">
                <a16:creationId xmlns:a16="http://schemas.microsoft.com/office/drawing/2014/main" id="{199D2C57-57B8-41A8-8AC1-FBCA877CC3BD}"/>
              </a:ext>
            </a:extLst>
          </p:cNvPr>
          <p:cNvPicPr>
            <a:picLocks noChangeAspect="1"/>
          </p:cNvPicPr>
          <p:nvPr userDrawn="1"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74392" y="6409863"/>
            <a:ext cx="1190393" cy="2809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00064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89" r:id="rId2"/>
    <p:sldLayoutId id="2147483688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  <p:sldLayoutId id="2147483686" r:id="rId12"/>
    <p:sldLayoutId id="2147483687" r:id="rId13"/>
    <p:sldLayoutId id="2147483690" r:id="rId14"/>
    <p:sldLayoutId id="2147483691" r:id="rId15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9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hyperlink" Target="https://ecowaste.me.go.kr/" TargetMode="Externa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9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9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1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9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9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9.xml"/></Relationships>
</file>

<file path=ppt/slides/_rels/slide2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9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9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9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9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9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9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9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9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https://ecowaste.me.go.kr/" TargetMode="External"/><Relationship Id="rId1" Type="http://schemas.openxmlformats.org/officeDocument/2006/relationships/slideLayout" Target="../slideLayouts/slideLayout9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9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9.xml"/></Relationships>
</file>

<file path=ppt/slides/_rels/slide3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9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9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41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43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9.xml"/></Relationships>
</file>

<file path=ppt/slides/_rels/slide3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9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9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9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9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9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hyperlink" Target="https://ecowaste.me.go.kr/" TargetMode="Externa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그룹 8">
            <a:extLst>
              <a:ext uri="{FF2B5EF4-FFF2-40B4-BE49-F238E27FC236}">
                <a16:creationId xmlns:a16="http://schemas.microsoft.com/office/drawing/2014/main" id="{DDEFD49A-E46E-42A6-915F-CE768C1CA37D}"/>
              </a:ext>
            </a:extLst>
          </p:cNvPr>
          <p:cNvGrpSpPr/>
          <p:nvPr/>
        </p:nvGrpSpPr>
        <p:grpSpPr>
          <a:xfrm>
            <a:off x="0" y="0"/>
            <a:ext cx="12192000" cy="6859606"/>
            <a:chOff x="340874" y="-446088"/>
            <a:chExt cx="10691814" cy="7559675"/>
          </a:xfrm>
        </p:grpSpPr>
        <p:pic>
          <p:nvPicPr>
            <p:cNvPr id="8" name="그림 7">
              <a:extLst>
                <a:ext uri="{FF2B5EF4-FFF2-40B4-BE49-F238E27FC236}">
                  <a16:creationId xmlns:a16="http://schemas.microsoft.com/office/drawing/2014/main" id="{E9C52C0F-0662-4042-BB7A-A103707B4AA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0874" y="-446088"/>
              <a:ext cx="10691814" cy="7559675"/>
            </a:xfrm>
            <a:prstGeom prst="rect">
              <a:avLst/>
            </a:prstGeom>
          </p:spPr>
        </p:pic>
        <p:sp>
          <p:nvSpPr>
            <p:cNvPr id="2" name="직사각형 1">
              <a:extLst>
                <a:ext uri="{FF2B5EF4-FFF2-40B4-BE49-F238E27FC236}">
                  <a16:creationId xmlns:a16="http://schemas.microsoft.com/office/drawing/2014/main" id="{3380E376-A479-473E-B7A7-71CBC61E50E7}"/>
                </a:ext>
              </a:extLst>
            </p:cNvPr>
            <p:cNvSpPr/>
            <p:nvPr/>
          </p:nvSpPr>
          <p:spPr>
            <a:xfrm>
              <a:off x="914400" y="1019175"/>
              <a:ext cx="7724775" cy="1658254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</p:grpSp>
      <p:sp>
        <p:nvSpPr>
          <p:cNvPr id="3" name="Rectangle 2">
            <a:extLst>
              <a:ext uri="{FF2B5EF4-FFF2-40B4-BE49-F238E27FC236}">
                <a16:creationId xmlns:a16="http://schemas.microsoft.com/office/drawing/2014/main" id="{A77BFAC5-0A6A-4EF9-A58E-FDC08AA2A591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9842" y="1662896"/>
            <a:ext cx="4731295" cy="574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969696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118224" tIns="59113" rIns="118224" bIns="59113">
            <a:spAutoFit/>
          </a:bodyPr>
          <a:lstStyle>
            <a:lvl1pPr defTabSz="117475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1pPr>
            <a:lvl2pPr marL="587375" defTabSz="117475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2pPr>
            <a:lvl3pPr marL="1174750" defTabSz="117475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3pPr>
            <a:lvl4pPr marL="1760538" defTabSz="117475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4pPr>
            <a:lvl5pPr marL="2347913" defTabSz="117475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5pPr>
            <a:lvl6pPr marL="2805113" defTabSz="117475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6pPr>
            <a:lvl7pPr marL="3262313" defTabSz="117475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7pPr>
            <a:lvl8pPr marL="3719513" defTabSz="117475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8pPr>
            <a:lvl9pPr marL="4176713" defTabSz="117475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9pPr>
          </a:lstStyle>
          <a:p>
            <a:pPr latinLnBrk="0">
              <a:lnSpc>
                <a:spcPct val="140000"/>
              </a:lnSpc>
            </a:pPr>
            <a:r>
              <a:rPr lang="ko-KR" altLang="en-US" sz="2400" b="1" dirty="0">
                <a:solidFill>
                  <a:srgbClr val="0070C0"/>
                </a:solidFill>
                <a:latin typeface="맑은 고딕" panose="020B0503020000020004" pitchFamily="50" charset="-127"/>
                <a:ea typeface="맑은 고딕" panose="020B0503020000020004" pitchFamily="50" charset="-127"/>
              </a:rPr>
              <a:t>폐기물처리시설 검사관리시스템</a:t>
            </a:r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045AAE54-4265-4F5B-A011-F932E65A566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93426" y="2296768"/>
            <a:ext cx="4731295" cy="574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969696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118224" tIns="59113" rIns="118224" bIns="59113">
            <a:spAutoFit/>
          </a:bodyPr>
          <a:lstStyle>
            <a:lvl1pPr defTabSz="117475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1pPr>
            <a:lvl2pPr marL="587375" defTabSz="117475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2pPr>
            <a:lvl3pPr marL="1174750" defTabSz="117475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3pPr>
            <a:lvl4pPr marL="1760538" defTabSz="117475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4pPr>
            <a:lvl5pPr marL="2347913" defTabSz="117475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5pPr>
            <a:lvl6pPr marL="2805113" defTabSz="117475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6pPr>
            <a:lvl7pPr marL="3262313" defTabSz="117475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7pPr>
            <a:lvl8pPr marL="3719513" defTabSz="117475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8pPr>
            <a:lvl9pPr marL="4176713" defTabSz="117475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9pPr>
          </a:lstStyle>
          <a:p>
            <a:pPr latinLnBrk="0">
              <a:lnSpc>
                <a:spcPct val="140000"/>
              </a:lnSpc>
            </a:pPr>
            <a:r>
              <a:rPr lang="ko-KR" altLang="en-US" sz="2400" b="1">
                <a:latin typeface="맑은 고딕" panose="020B0503020000020004" pitchFamily="50" charset="-127"/>
                <a:ea typeface="맑은 고딕" panose="020B0503020000020004" pitchFamily="50" charset="-127"/>
              </a:rPr>
              <a:t>검사신청 매뉴얼</a:t>
            </a:r>
            <a:endParaRPr lang="en-US" altLang="ko-KR" sz="2400" b="1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cxnSp>
        <p:nvCxnSpPr>
          <p:cNvPr id="6" name="직선 연결선 5">
            <a:extLst>
              <a:ext uri="{FF2B5EF4-FFF2-40B4-BE49-F238E27FC236}">
                <a16:creationId xmlns:a16="http://schemas.microsoft.com/office/drawing/2014/main" id="{BD795268-6B6E-4B5C-9A9E-D399413A9D6B}"/>
              </a:ext>
            </a:extLst>
          </p:cNvPr>
          <p:cNvCxnSpPr/>
          <p:nvPr/>
        </p:nvCxnSpPr>
        <p:spPr>
          <a:xfrm>
            <a:off x="693426" y="2282097"/>
            <a:ext cx="10802813" cy="0"/>
          </a:xfrm>
          <a:prstGeom prst="line">
            <a:avLst/>
          </a:prstGeom>
          <a:ln w="476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그림 10">
            <a:extLst>
              <a:ext uri="{FF2B5EF4-FFF2-40B4-BE49-F238E27FC236}">
                <a16:creationId xmlns:a16="http://schemas.microsoft.com/office/drawing/2014/main" id="{590C4260-8B74-4068-B8AB-CF6E7F9D2B9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697" y="276523"/>
            <a:ext cx="2111807" cy="408210"/>
          </a:xfrm>
          <a:prstGeom prst="rect">
            <a:avLst/>
          </a:prstGeom>
        </p:spPr>
      </p:pic>
      <p:pic>
        <p:nvPicPr>
          <p:cNvPr id="12" name="그림 11">
            <a:extLst>
              <a:ext uri="{FF2B5EF4-FFF2-40B4-BE49-F238E27FC236}">
                <a16:creationId xmlns:a16="http://schemas.microsoft.com/office/drawing/2014/main" id="{3C3FD6C9-BB65-4455-B70D-FDB5F15EB64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842" y="6211456"/>
            <a:ext cx="1567617" cy="3700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015170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그룹 13">
            <a:extLst>
              <a:ext uri="{FF2B5EF4-FFF2-40B4-BE49-F238E27FC236}">
                <a16:creationId xmlns:a16="http://schemas.microsoft.com/office/drawing/2014/main" id="{A53D47EC-ADA5-41F3-A1D9-D9B7E43179D1}"/>
              </a:ext>
            </a:extLst>
          </p:cNvPr>
          <p:cNvGrpSpPr/>
          <p:nvPr/>
        </p:nvGrpSpPr>
        <p:grpSpPr>
          <a:xfrm>
            <a:off x="7410383" y="1115164"/>
            <a:ext cx="3374257" cy="2831965"/>
            <a:chOff x="7410383" y="1115164"/>
            <a:chExt cx="3374257" cy="2831965"/>
          </a:xfrm>
        </p:grpSpPr>
        <p:pic>
          <p:nvPicPr>
            <p:cNvPr id="11" name="그림 10">
              <a:extLst>
                <a:ext uri="{FF2B5EF4-FFF2-40B4-BE49-F238E27FC236}">
                  <a16:creationId xmlns:a16="http://schemas.microsoft.com/office/drawing/2014/main" id="{9ABF6A56-81E4-4ED0-8FF5-52D022AD980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410383" y="1115164"/>
              <a:ext cx="3374257" cy="2831965"/>
            </a:xfrm>
            <a:prstGeom prst="rect">
              <a:avLst/>
            </a:prstGeom>
            <a:ln>
              <a:solidFill>
                <a:schemeClr val="tx1"/>
              </a:solidFill>
            </a:ln>
          </p:spPr>
        </p:pic>
        <p:sp>
          <p:nvSpPr>
            <p:cNvPr id="12" name="직사각형 11">
              <a:extLst>
                <a:ext uri="{FF2B5EF4-FFF2-40B4-BE49-F238E27FC236}">
                  <a16:creationId xmlns:a16="http://schemas.microsoft.com/office/drawing/2014/main" id="{81CC58F6-74F7-4AF2-AF0E-DBC9F976065F}"/>
                </a:ext>
              </a:extLst>
            </p:cNvPr>
            <p:cNvSpPr/>
            <p:nvPr/>
          </p:nvSpPr>
          <p:spPr>
            <a:xfrm>
              <a:off x="8318578" y="1625600"/>
              <a:ext cx="656090" cy="34786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pic>
        <p:nvPicPr>
          <p:cNvPr id="8" name="그림 7">
            <a:extLst>
              <a:ext uri="{FF2B5EF4-FFF2-40B4-BE49-F238E27FC236}">
                <a16:creationId xmlns:a16="http://schemas.microsoft.com/office/drawing/2014/main" id="{5E2DE749-7462-449D-89B1-11DA9DB799C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173" y="1063547"/>
            <a:ext cx="6471903" cy="4006891"/>
          </a:xfrm>
          <a:prstGeom prst="rect">
            <a:avLst/>
          </a:prstGeom>
        </p:spPr>
      </p:pic>
      <p:sp>
        <p:nvSpPr>
          <p:cNvPr id="43" name="직사각형 42">
            <a:extLst>
              <a:ext uri="{FF2B5EF4-FFF2-40B4-BE49-F238E27FC236}">
                <a16:creationId xmlns:a16="http://schemas.microsoft.com/office/drawing/2014/main" id="{6E8DA712-E6B9-40CF-8105-64EC160F7771}"/>
              </a:ext>
            </a:extLst>
          </p:cNvPr>
          <p:cNvSpPr/>
          <p:nvPr/>
        </p:nvSpPr>
        <p:spPr>
          <a:xfrm>
            <a:off x="5806911" y="6353666"/>
            <a:ext cx="1008755" cy="18853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tx1"/>
              </a:solidFill>
            </a:endParaRPr>
          </a:p>
        </p:txBody>
      </p:sp>
      <p:sp>
        <p:nvSpPr>
          <p:cNvPr id="28" name="직사각형 27">
            <a:extLst>
              <a:ext uri="{FF2B5EF4-FFF2-40B4-BE49-F238E27FC236}">
                <a16:creationId xmlns:a16="http://schemas.microsoft.com/office/drawing/2014/main" id="{3D07075C-2022-4DDE-89CE-6620EDC9A8DF}"/>
              </a:ext>
            </a:extLst>
          </p:cNvPr>
          <p:cNvSpPr/>
          <p:nvPr/>
        </p:nvSpPr>
        <p:spPr>
          <a:xfrm>
            <a:off x="9932565" y="281670"/>
            <a:ext cx="2199864" cy="49500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600" b="1" kern="0">
                <a:solidFill>
                  <a:srgbClr val="000000"/>
                </a:solidFill>
                <a:latin typeface="+mn-ea"/>
                <a:cs typeface="Malgun Gothic Semilight" panose="020B0502040204020203" pitchFamily="34" charset="-127"/>
              </a:rPr>
              <a:t>1. </a:t>
            </a:r>
            <a:r>
              <a:rPr lang="ko-KR" altLang="en-US" sz="1600" b="1" kern="0">
                <a:solidFill>
                  <a:srgbClr val="000000"/>
                </a:solidFill>
                <a:latin typeface="+mn-ea"/>
                <a:cs typeface="Malgun Gothic Semilight" panose="020B0502040204020203" pitchFamily="34" charset="-127"/>
              </a:rPr>
              <a:t>사용자 등록</a:t>
            </a:r>
            <a:endParaRPr lang="ko-KR" altLang="en-US" sz="1600" b="1" dirty="0">
              <a:solidFill>
                <a:schemeClr val="tx1"/>
              </a:solidFill>
              <a:latin typeface="+mn-ea"/>
              <a:cs typeface="Malgun Gothic Semilight" panose="020B0502040204020203" pitchFamily="34" charset="-127"/>
            </a:endParaRPr>
          </a:p>
        </p:txBody>
      </p:sp>
      <p:sp>
        <p:nvSpPr>
          <p:cNvPr id="98" name="슬라이드 번호 개체 틀 5">
            <a:extLst>
              <a:ext uri="{FF2B5EF4-FFF2-40B4-BE49-F238E27FC236}">
                <a16:creationId xmlns:a16="http://schemas.microsoft.com/office/drawing/2014/main" id="{5EB61810-84ED-4913-902E-CA111E3630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653554" y="6400925"/>
            <a:ext cx="2743200" cy="365125"/>
          </a:xfrm>
          <a:prstGeom prst="rect">
            <a:avLst/>
          </a:prstGeom>
        </p:spPr>
        <p:txBody>
          <a:bodyPr/>
          <a:lstStyle>
            <a:lvl1pPr algn="ctr">
              <a:defRPr sz="1200"/>
            </a:lvl1pPr>
          </a:lstStyle>
          <a:p>
            <a:fld id="{EA4A837C-89E9-4F8E-9A70-A2B75BFE1A07}" type="slidenum">
              <a:rPr lang="ko-KR" altLang="en-US" smtClean="0"/>
              <a:pPr/>
              <a:t>10</a:t>
            </a:fld>
            <a:endParaRPr lang="ko-KR" altLang="en-US" dirty="0"/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1C1EA299-28A1-4C9E-9D37-FBE6678C84B5}"/>
              </a:ext>
            </a:extLst>
          </p:cNvPr>
          <p:cNvSpPr/>
          <p:nvPr/>
        </p:nvSpPr>
        <p:spPr>
          <a:xfrm>
            <a:off x="348173" y="692804"/>
            <a:ext cx="2831255" cy="4223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 latinLnBrk="0">
              <a:lnSpc>
                <a:spcPct val="180000"/>
              </a:lnSpc>
            </a:pPr>
            <a:r>
              <a:rPr lang="ko-KR" altLang="en-US" sz="1400" b="1" spc="-50">
                <a:latin typeface="+mn-ea"/>
                <a:cs typeface="Arial" charset="0"/>
              </a:rPr>
              <a:t>담당자정보 입력</a:t>
            </a:r>
            <a:endParaRPr lang="ko-KR" altLang="en-US" sz="1400" b="1" spc="-50" dirty="0">
              <a:latin typeface="+mn-ea"/>
              <a:cs typeface="Arial" charset="0"/>
            </a:endParaRPr>
          </a:p>
        </p:txBody>
      </p:sp>
      <p:sp>
        <p:nvSpPr>
          <p:cNvPr id="20" name="직사각형 19">
            <a:extLst>
              <a:ext uri="{FF2B5EF4-FFF2-40B4-BE49-F238E27FC236}">
                <a16:creationId xmlns:a16="http://schemas.microsoft.com/office/drawing/2014/main" id="{5A31A4AF-C5BC-4057-B083-EAB7BE316FE9}"/>
              </a:ext>
            </a:extLst>
          </p:cNvPr>
          <p:cNvSpPr/>
          <p:nvPr/>
        </p:nvSpPr>
        <p:spPr>
          <a:xfrm>
            <a:off x="449265" y="5073009"/>
            <a:ext cx="10176401" cy="9859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000"/>
              <a:t>① 가입 담당자 정보를 입력한다</a:t>
            </a:r>
            <a:r>
              <a:rPr lang="en-US" altLang="ko-KR" sz="1000"/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sz="1000"/>
              <a:t>② 아이디</a:t>
            </a:r>
            <a:r>
              <a:rPr lang="en-US" altLang="ko-KR" sz="1000"/>
              <a:t>(</a:t>
            </a:r>
            <a:r>
              <a:rPr lang="ko-KR" altLang="en-US" sz="1000"/>
              <a:t>필수입력</a:t>
            </a:r>
            <a:r>
              <a:rPr lang="en-US" altLang="ko-KR" sz="1000"/>
              <a:t>) : </a:t>
            </a:r>
            <a:r>
              <a:rPr lang="ko-KR" altLang="en-US" sz="1000"/>
              <a:t>아이디 입력 후 </a:t>
            </a:r>
            <a:r>
              <a:rPr lang="en-US" altLang="ko-KR" sz="1000"/>
              <a:t>[</a:t>
            </a:r>
            <a:r>
              <a:rPr lang="ko-KR" altLang="en-US" sz="1000"/>
              <a:t>중복확인</a:t>
            </a:r>
            <a:r>
              <a:rPr lang="en-US" altLang="ko-KR" sz="1000"/>
              <a:t>] </a:t>
            </a:r>
            <a:r>
              <a:rPr lang="ko-KR" altLang="en-US" sz="1000"/>
              <a:t>버튼을 클릭하여 아이디 중복 체크를 한다</a:t>
            </a:r>
            <a:r>
              <a:rPr lang="en-US" altLang="ko-KR" sz="1000"/>
              <a:t>. (</a:t>
            </a:r>
            <a:r>
              <a:rPr lang="ko-KR" altLang="en-US" sz="1000"/>
              <a:t>중복확인 버튼 클릭 시 중복여부 문구팝업 표출이 된다</a:t>
            </a:r>
            <a:r>
              <a:rPr lang="en-US" altLang="ko-KR" sz="1000"/>
              <a:t>.)</a:t>
            </a:r>
          </a:p>
          <a:p>
            <a:pPr>
              <a:lnSpc>
                <a:spcPct val="150000"/>
              </a:lnSpc>
            </a:pPr>
            <a:r>
              <a:rPr lang="ko-KR" altLang="en-US" sz="1000"/>
              <a:t>③ </a:t>
            </a:r>
            <a:r>
              <a:rPr lang="en-US" altLang="ko-KR" sz="1000"/>
              <a:t>[</a:t>
            </a:r>
            <a:r>
              <a:rPr lang="ko-KR" altLang="en-US" sz="1000"/>
              <a:t>간편인증</a:t>
            </a:r>
            <a:r>
              <a:rPr lang="en-US" altLang="ko-KR" sz="1000"/>
              <a:t>]</a:t>
            </a:r>
            <a:r>
              <a:rPr lang="ko-KR" altLang="en-US" sz="1000"/>
              <a:t>버튼을 클릭하여 표출된창에서 사용자 인증을 완료한다</a:t>
            </a:r>
            <a:r>
              <a:rPr lang="en-US" altLang="ko-KR" sz="1000"/>
              <a:t>.</a:t>
            </a:r>
            <a:r>
              <a:rPr lang="ko-KR" altLang="en-US" sz="1000"/>
              <a:t> </a:t>
            </a:r>
            <a:endParaRPr lang="en-US" altLang="ko-KR" sz="1000"/>
          </a:p>
          <a:p>
            <a:pPr>
              <a:lnSpc>
                <a:spcPct val="150000"/>
              </a:lnSpc>
            </a:pPr>
            <a:r>
              <a:rPr lang="ko-KR" altLang="en-US" sz="1000"/>
              <a:t>④ 담당자 정보 항목 작성 후 가입신청 버튼 클릭하여 가입 정보를 확인한다</a:t>
            </a:r>
            <a:r>
              <a:rPr lang="en-US" altLang="ko-KR" sz="1000"/>
              <a:t>.</a:t>
            </a:r>
          </a:p>
        </p:txBody>
      </p:sp>
      <p:sp>
        <p:nvSpPr>
          <p:cNvPr id="19" name="타원 18">
            <a:extLst>
              <a:ext uri="{FF2B5EF4-FFF2-40B4-BE49-F238E27FC236}">
                <a16:creationId xmlns:a16="http://schemas.microsoft.com/office/drawing/2014/main" id="{F3778BBD-592C-4BC6-8AAA-371C6F9BC5B4}"/>
              </a:ext>
            </a:extLst>
          </p:cNvPr>
          <p:cNvSpPr/>
          <p:nvPr/>
        </p:nvSpPr>
        <p:spPr>
          <a:xfrm>
            <a:off x="388323" y="3329843"/>
            <a:ext cx="183801" cy="17447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b="1" dirty="0"/>
              <a:t>1</a:t>
            </a:r>
            <a:endParaRPr lang="ko-KR" altLang="en-US" sz="1000" b="1" dirty="0"/>
          </a:p>
        </p:txBody>
      </p:sp>
      <p:sp>
        <p:nvSpPr>
          <p:cNvPr id="17" name="직사각형 16">
            <a:extLst>
              <a:ext uri="{FF2B5EF4-FFF2-40B4-BE49-F238E27FC236}">
                <a16:creationId xmlns:a16="http://schemas.microsoft.com/office/drawing/2014/main" id="{A0D0F0EB-95D3-4C1C-91CF-816ED780C866}"/>
              </a:ext>
            </a:extLst>
          </p:cNvPr>
          <p:cNvSpPr/>
          <p:nvPr/>
        </p:nvSpPr>
        <p:spPr>
          <a:xfrm>
            <a:off x="7734300" y="804863"/>
            <a:ext cx="4109527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000" b="1" spc="-50">
                <a:latin typeface="+mn-ea"/>
                <a:cs typeface="Arial" charset="0"/>
              </a:rPr>
              <a:t>			 Home</a:t>
            </a:r>
            <a:r>
              <a:rPr lang="ko-KR" altLang="en-US" sz="1000" b="1" spc="-50">
                <a:latin typeface="+mn-ea"/>
                <a:cs typeface="Arial" charset="0"/>
              </a:rPr>
              <a:t> </a:t>
            </a:r>
            <a:r>
              <a:rPr lang="en-US" altLang="ko-KR" sz="1000" b="1" spc="-50">
                <a:latin typeface="+mn-ea"/>
                <a:cs typeface="Arial" charset="0"/>
              </a:rPr>
              <a:t>&gt; </a:t>
            </a:r>
            <a:r>
              <a:rPr lang="ko-KR" altLang="en-US" sz="1000" b="1" spc="-50">
                <a:latin typeface="+mn-ea"/>
                <a:cs typeface="Arial" charset="0"/>
              </a:rPr>
              <a:t>사용자등록</a:t>
            </a:r>
            <a:endParaRPr lang="ko-KR" altLang="en-US" sz="1000"/>
          </a:p>
        </p:txBody>
      </p:sp>
      <p:sp>
        <p:nvSpPr>
          <p:cNvPr id="21" name="직사각형 20">
            <a:extLst>
              <a:ext uri="{FF2B5EF4-FFF2-40B4-BE49-F238E27FC236}">
                <a16:creationId xmlns:a16="http://schemas.microsoft.com/office/drawing/2014/main" id="{53A50CE6-436A-4C62-9138-72FF93224D5F}"/>
              </a:ext>
            </a:extLst>
          </p:cNvPr>
          <p:cNvSpPr/>
          <p:nvPr/>
        </p:nvSpPr>
        <p:spPr>
          <a:xfrm>
            <a:off x="449266" y="3519000"/>
            <a:ext cx="6281734" cy="1259263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타원 12">
            <a:extLst>
              <a:ext uri="{FF2B5EF4-FFF2-40B4-BE49-F238E27FC236}">
                <a16:creationId xmlns:a16="http://schemas.microsoft.com/office/drawing/2014/main" id="{2492026D-12CF-48A8-80FE-718D61E1982B}"/>
              </a:ext>
            </a:extLst>
          </p:cNvPr>
          <p:cNvSpPr/>
          <p:nvPr/>
        </p:nvSpPr>
        <p:spPr>
          <a:xfrm>
            <a:off x="2983207" y="3412066"/>
            <a:ext cx="180000" cy="1800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b="1" dirty="0"/>
              <a:t>2</a:t>
            </a:r>
            <a:endParaRPr lang="ko-KR" altLang="en-US" sz="1000" b="1" dirty="0"/>
          </a:p>
        </p:txBody>
      </p:sp>
      <p:sp>
        <p:nvSpPr>
          <p:cNvPr id="18" name="타원 17">
            <a:extLst>
              <a:ext uri="{FF2B5EF4-FFF2-40B4-BE49-F238E27FC236}">
                <a16:creationId xmlns:a16="http://schemas.microsoft.com/office/drawing/2014/main" id="{C2B2A5E7-BBEB-494A-A101-A477EBF359B3}"/>
              </a:ext>
            </a:extLst>
          </p:cNvPr>
          <p:cNvSpPr/>
          <p:nvPr/>
        </p:nvSpPr>
        <p:spPr>
          <a:xfrm>
            <a:off x="5978240" y="3429000"/>
            <a:ext cx="180000" cy="1800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b="1"/>
              <a:t>3</a:t>
            </a:r>
            <a:endParaRPr lang="ko-KR" altLang="en-US" sz="1000" b="1" dirty="0"/>
          </a:p>
        </p:txBody>
      </p:sp>
      <p:sp>
        <p:nvSpPr>
          <p:cNvPr id="23" name="타원 22">
            <a:extLst>
              <a:ext uri="{FF2B5EF4-FFF2-40B4-BE49-F238E27FC236}">
                <a16:creationId xmlns:a16="http://schemas.microsoft.com/office/drawing/2014/main" id="{9B0F191D-FBF5-41AE-9FFC-E6B6F733A89C}"/>
              </a:ext>
            </a:extLst>
          </p:cNvPr>
          <p:cNvSpPr/>
          <p:nvPr/>
        </p:nvSpPr>
        <p:spPr>
          <a:xfrm>
            <a:off x="5826106" y="4697980"/>
            <a:ext cx="180000" cy="1800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b="1"/>
              <a:t>4</a:t>
            </a:r>
            <a:endParaRPr lang="ko-KR" altLang="en-US" sz="1000" b="1" dirty="0"/>
          </a:p>
        </p:txBody>
      </p:sp>
      <p:sp>
        <p:nvSpPr>
          <p:cNvPr id="24" name="타원 23">
            <a:extLst>
              <a:ext uri="{FF2B5EF4-FFF2-40B4-BE49-F238E27FC236}">
                <a16:creationId xmlns:a16="http://schemas.microsoft.com/office/drawing/2014/main" id="{45BA3847-5164-4A00-972C-1C6E7A9A0AEE}"/>
              </a:ext>
            </a:extLst>
          </p:cNvPr>
          <p:cNvSpPr/>
          <p:nvPr/>
        </p:nvSpPr>
        <p:spPr>
          <a:xfrm>
            <a:off x="7349147" y="1025164"/>
            <a:ext cx="180000" cy="1800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b="1"/>
              <a:t>3</a:t>
            </a:r>
            <a:endParaRPr lang="ko-KR" altLang="en-US" sz="1000" b="1" dirty="0"/>
          </a:p>
        </p:txBody>
      </p:sp>
      <p:sp>
        <p:nvSpPr>
          <p:cNvPr id="2" name="직사각형 1">
            <a:extLst>
              <a:ext uri="{FF2B5EF4-FFF2-40B4-BE49-F238E27FC236}">
                <a16:creationId xmlns:a16="http://schemas.microsoft.com/office/drawing/2014/main" id="{4324E71D-7F9E-4986-A116-5079784CB322}"/>
              </a:ext>
            </a:extLst>
          </p:cNvPr>
          <p:cNvSpPr/>
          <p:nvPr/>
        </p:nvSpPr>
        <p:spPr>
          <a:xfrm>
            <a:off x="4521201" y="2260600"/>
            <a:ext cx="397933" cy="127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2" name="직사각형 21">
            <a:extLst>
              <a:ext uri="{FF2B5EF4-FFF2-40B4-BE49-F238E27FC236}">
                <a16:creationId xmlns:a16="http://schemas.microsoft.com/office/drawing/2014/main" id="{9B86121D-8144-4891-BD6A-149DADEF8341}"/>
              </a:ext>
            </a:extLst>
          </p:cNvPr>
          <p:cNvSpPr/>
          <p:nvPr/>
        </p:nvSpPr>
        <p:spPr>
          <a:xfrm>
            <a:off x="1507592" y="2260842"/>
            <a:ext cx="980933" cy="127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5" name="직사각형 24">
            <a:extLst>
              <a:ext uri="{FF2B5EF4-FFF2-40B4-BE49-F238E27FC236}">
                <a16:creationId xmlns:a16="http://schemas.microsoft.com/office/drawing/2014/main" id="{F88D8FC5-D398-459E-BB02-4E9882828DC4}"/>
              </a:ext>
            </a:extLst>
          </p:cNvPr>
          <p:cNvSpPr/>
          <p:nvPr/>
        </p:nvSpPr>
        <p:spPr>
          <a:xfrm>
            <a:off x="1524525" y="2487490"/>
            <a:ext cx="980933" cy="127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6" name="직사각형 25">
            <a:extLst>
              <a:ext uri="{FF2B5EF4-FFF2-40B4-BE49-F238E27FC236}">
                <a16:creationId xmlns:a16="http://schemas.microsoft.com/office/drawing/2014/main" id="{60D0E4A0-7D46-46A8-B7C6-0D51806CF524}"/>
              </a:ext>
            </a:extLst>
          </p:cNvPr>
          <p:cNvSpPr/>
          <p:nvPr/>
        </p:nvSpPr>
        <p:spPr>
          <a:xfrm>
            <a:off x="4151028" y="2987768"/>
            <a:ext cx="980933" cy="127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9" name="직사각형 28">
            <a:extLst>
              <a:ext uri="{FF2B5EF4-FFF2-40B4-BE49-F238E27FC236}">
                <a16:creationId xmlns:a16="http://schemas.microsoft.com/office/drawing/2014/main" id="{5590D096-167E-4964-B872-C7ED34A74781}"/>
              </a:ext>
            </a:extLst>
          </p:cNvPr>
          <p:cNvSpPr/>
          <p:nvPr/>
        </p:nvSpPr>
        <p:spPr>
          <a:xfrm>
            <a:off x="5106560" y="2504742"/>
            <a:ext cx="252839" cy="10219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0" name="직사각형 29">
            <a:extLst>
              <a:ext uri="{FF2B5EF4-FFF2-40B4-BE49-F238E27FC236}">
                <a16:creationId xmlns:a16="http://schemas.microsoft.com/office/drawing/2014/main" id="{19B1E0B2-A1C4-44B9-8D97-242B86A51CFC}"/>
              </a:ext>
            </a:extLst>
          </p:cNvPr>
          <p:cNvSpPr/>
          <p:nvPr/>
        </p:nvSpPr>
        <p:spPr>
          <a:xfrm>
            <a:off x="5781219" y="2520333"/>
            <a:ext cx="252839" cy="10219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2649466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>
            <a:extLst>
              <a:ext uri="{FF2B5EF4-FFF2-40B4-BE49-F238E27FC236}">
                <a16:creationId xmlns:a16="http://schemas.microsoft.com/office/drawing/2014/main" id="{14D1798E-5130-42FB-B7C3-453FBF48EBE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4708" y="1168021"/>
            <a:ext cx="5701292" cy="4377102"/>
          </a:xfrm>
          <a:prstGeom prst="rect">
            <a:avLst/>
          </a:prstGeom>
        </p:spPr>
      </p:pic>
      <p:sp>
        <p:nvSpPr>
          <p:cNvPr id="43" name="직사각형 42">
            <a:extLst>
              <a:ext uri="{FF2B5EF4-FFF2-40B4-BE49-F238E27FC236}">
                <a16:creationId xmlns:a16="http://schemas.microsoft.com/office/drawing/2014/main" id="{6E8DA712-E6B9-40CF-8105-64EC160F7771}"/>
              </a:ext>
            </a:extLst>
          </p:cNvPr>
          <p:cNvSpPr/>
          <p:nvPr/>
        </p:nvSpPr>
        <p:spPr>
          <a:xfrm>
            <a:off x="5806911" y="6353666"/>
            <a:ext cx="1008755" cy="18853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tx1"/>
              </a:solidFill>
            </a:endParaRPr>
          </a:p>
        </p:txBody>
      </p:sp>
      <p:sp>
        <p:nvSpPr>
          <p:cNvPr id="28" name="직사각형 27">
            <a:extLst>
              <a:ext uri="{FF2B5EF4-FFF2-40B4-BE49-F238E27FC236}">
                <a16:creationId xmlns:a16="http://schemas.microsoft.com/office/drawing/2014/main" id="{3D07075C-2022-4DDE-89CE-6620EDC9A8DF}"/>
              </a:ext>
            </a:extLst>
          </p:cNvPr>
          <p:cNvSpPr/>
          <p:nvPr/>
        </p:nvSpPr>
        <p:spPr>
          <a:xfrm>
            <a:off x="9932565" y="281670"/>
            <a:ext cx="2199864" cy="49500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600" b="1" kern="0">
                <a:solidFill>
                  <a:srgbClr val="000000"/>
                </a:solidFill>
                <a:latin typeface="+mn-ea"/>
                <a:cs typeface="Malgun Gothic Semilight" panose="020B0502040204020203" pitchFamily="34" charset="-127"/>
              </a:rPr>
              <a:t>1. </a:t>
            </a:r>
            <a:r>
              <a:rPr lang="ko-KR" altLang="en-US" sz="1600" b="1" kern="0">
                <a:solidFill>
                  <a:srgbClr val="000000"/>
                </a:solidFill>
                <a:latin typeface="+mn-ea"/>
                <a:cs typeface="Malgun Gothic Semilight" panose="020B0502040204020203" pitchFamily="34" charset="-127"/>
              </a:rPr>
              <a:t>사용자 등록</a:t>
            </a:r>
            <a:endParaRPr lang="ko-KR" altLang="en-US" sz="1600" b="1" dirty="0">
              <a:solidFill>
                <a:schemeClr val="tx1"/>
              </a:solidFill>
              <a:latin typeface="+mn-ea"/>
              <a:cs typeface="Malgun Gothic Semilight" panose="020B0502040204020203" pitchFamily="34" charset="-127"/>
            </a:endParaRPr>
          </a:p>
        </p:txBody>
      </p:sp>
      <p:sp>
        <p:nvSpPr>
          <p:cNvPr id="98" name="슬라이드 번호 개체 틀 5">
            <a:extLst>
              <a:ext uri="{FF2B5EF4-FFF2-40B4-BE49-F238E27FC236}">
                <a16:creationId xmlns:a16="http://schemas.microsoft.com/office/drawing/2014/main" id="{5EB61810-84ED-4913-902E-CA111E3630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653554" y="6400925"/>
            <a:ext cx="2743200" cy="365125"/>
          </a:xfrm>
          <a:prstGeom prst="rect">
            <a:avLst/>
          </a:prstGeom>
        </p:spPr>
        <p:txBody>
          <a:bodyPr/>
          <a:lstStyle>
            <a:lvl1pPr algn="ctr">
              <a:defRPr sz="1200"/>
            </a:lvl1pPr>
          </a:lstStyle>
          <a:p>
            <a:fld id="{EA4A837C-89E9-4F8E-9A70-A2B75BFE1A07}" type="slidenum">
              <a:rPr lang="ko-KR" altLang="en-US" smtClean="0"/>
              <a:pPr/>
              <a:t>11</a:t>
            </a:fld>
            <a:endParaRPr lang="ko-KR" altLang="en-US" dirty="0"/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1C1EA299-28A1-4C9E-9D37-FBE6678C84B5}"/>
              </a:ext>
            </a:extLst>
          </p:cNvPr>
          <p:cNvSpPr/>
          <p:nvPr/>
        </p:nvSpPr>
        <p:spPr>
          <a:xfrm>
            <a:off x="348173" y="692804"/>
            <a:ext cx="2831255" cy="4223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 latinLnBrk="0">
              <a:lnSpc>
                <a:spcPct val="180000"/>
              </a:lnSpc>
            </a:pPr>
            <a:r>
              <a:rPr lang="ko-KR" altLang="en-US" sz="1400" b="1" spc="-50">
                <a:latin typeface="+mn-ea"/>
                <a:cs typeface="Arial" charset="0"/>
              </a:rPr>
              <a:t>사용자 등록 완료</a:t>
            </a:r>
            <a:endParaRPr lang="ko-KR" altLang="en-US" sz="1400" b="1" spc="-50" dirty="0">
              <a:latin typeface="+mn-ea"/>
              <a:cs typeface="Arial" charset="0"/>
            </a:endParaRPr>
          </a:p>
        </p:txBody>
      </p:sp>
      <p:sp>
        <p:nvSpPr>
          <p:cNvPr id="14" name="직사각형 13">
            <a:extLst>
              <a:ext uri="{FF2B5EF4-FFF2-40B4-BE49-F238E27FC236}">
                <a16:creationId xmlns:a16="http://schemas.microsoft.com/office/drawing/2014/main" id="{1DD065E5-2339-4D97-8E01-808476FBCE92}"/>
              </a:ext>
            </a:extLst>
          </p:cNvPr>
          <p:cNvSpPr/>
          <p:nvPr/>
        </p:nvSpPr>
        <p:spPr>
          <a:xfrm>
            <a:off x="7734300" y="804863"/>
            <a:ext cx="4109527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000" b="1" spc="-50">
                <a:latin typeface="+mn-ea"/>
                <a:cs typeface="Arial" charset="0"/>
              </a:rPr>
              <a:t>			 Home</a:t>
            </a:r>
            <a:r>
              <a:rPr lang="ko-KR" altLang="en-US" sz="1000" b="1" spc="-50">
                <a:latin typeface="+mn-ea"/>
                <a:cs typeface="Arial" charset="0"/>
              </a:rPr>
              <a:t> </a:t>
            </a:r>
            <a:r>
              <a:rPr lang="en-US" altLang="ko-KR" sz="1000" b="1" spc="-50">
                <a:latin typeface="+mn-ea"/>
                <a:cs typeface="Arial" charset="0"/>
              </a:rPr>
              <a:t>&gt; </a:t>
            </a:r>
            <a:r>
              <a:rPr lang="ko-KR" altLang="en-US" sz="1000" b="1" spc="-50">
                <a:latin typeface="+mn-ea"/>
                <a:cs typeface="Arial" charset="0"/>
              </a:rPr>
              <a:t>사용자등록</a:t>
            </a:r>
            <a:endParaRPr lang="ko-KR" altLang="en-US" sz="1000"/>
          </a:p>
        </p:txBody>
      </p:sp>
      <p:sp>
        <p:nvSpPr>
          <p:cNvPr id="20" name="직사각형 19">
            <a:extLst>
              <a:ext uri="{FF2B5EF4-FFF2-40B4-BE49-F238E27FC236}">
                <a16:creationId xmlns:a16="http://schemas.microsoft.com/office/drawing/2014/main" id="{5A31A4AF-C5BC-4057-B083-EAB7BE316FE9}"/>
              </a:ext>
            </a:extLst>
          </p:cNvPr>
          <p:cNvSpPr/>
          <p:nvPr/>
        </p:nvSpPr>
        <p:spPr>
          <a:xfrm>
            <a:off x="6080972" y="1414509"/>
            <a:ext cx="5911734" cy="14475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000"/>
              <a:t>① 정상적으로 회원가입 된 표출 화면이며</a:t>
            </a:r>
            <a:r>
              <a:rPr lang="en-US" altLang="ko-KR" sz="1000"/>
              <a:t>,</a:t>
            </a:r>
            <a:r>
              <a:rPr lang="ko-KR" altLang="en-US" sz="1000"/>
              <a:t> 사용자 등록 완료</a:t>
            </a:r>
            <a:r>
              <a:rPr lang="en-US" altLang="ko-KR" sz="1000"/>
              <a:t>(</a:t>
            </a:r>
            <a:r>
              <a:rPr lang="ko-KR" altLang="en-US" sz="1000"/>
              <a:t>회원가입</a:t>
            </a:r>
            <a:r>
              <a:rPr lang="en-US" altLang="ko-KR" sz="1000"/>
              <a:t>) </a:t>
            </a:r>
            <a:r>
              <a:rPr lang="ko-KR" altLang="en-US" sz="1000"/>
              <a:t>화면이다</a:t>
            </a:r>
            <a:r>
              <a:rPr lang="en-US" altLang="ko-KR" sz="1000"/>
              <a:t>. </a:t>
            </a:r>
          </a:p>
          <a:p>
            <a:pPr>
              <a:lnSpc>
                <a:spcPct val="150000"/>
              </a:lnSpc>
            </a:pPr>
            <a:r>
              <a:rPr lang="en-US" altLang="ko-KR" sz="1000"/>
              <a:t>※ </a:t>
            </a:r>
            <a:r>
              <a:rPr lang="ko-KR" altLang="en-US" sz="1000"/>
              <a:t>정상적으로 회원가입 된 화면이 표출되며 최초 회원가입 시 진행 상황에 </a:t>
            </a:r>
            <a:r>
              <a:rPr lang="en-US" altLang="ko-KR" sz="1000"/>
              <a:t>[</a:t>
            </a:r>
            <a:r>
              <a:rPr lang="ko-KR" altLang="en-US" sz="1000"/>
              <a:t>승인대기</a:t>
            </a:r>
            <a:r>
              <a:rPr lang="en-US" altLang="ko-KR" sz="1000"/>
              <a:t>] </a:t>
            </a:r>
            <a:r>
              <a:rPr lang="ko-KR" altLang="en-US" sz="1000"/>
              <a:t>로 표출되며</a:t>
            </a:r>
            <a:r>
              <a:rPr lang="en-US" altLang="ko-KR" sz="1000"/>
              <a:t>,</a:t>
            </a:r>
            <a:r>
              <a:rPr lang="ko-KR" altLang="en-US" sz="1000"/>
              <a:t> 시스템 관리자가 승인처리 하면 로그인이 가능하다</a:t>
            </a:r>
            <a:r>
              <a:rPr lang="en-US" altLang="ko-KR" sz="1000"/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000"/>
              <a:t>(</a:t>
            </a:r>
            <a:r>
              <a:rPr lang="ko-KR" altLang="en-US" sz="1000"/>
              <a:t>승인이 늦어지거나 문제가 있는 경우 국립환경과학원으로 연락</a:t>
            </a:r>
            <a:r>
              <a:rPr lang="en-US" altLang="ko-KR" sz="1000"/>
              <a:t>)</a:t>
            </a:r>
          </a:p>
          <a:p>
            <a:pPr>
              <a:lnSpc>
                <a:spcPct val="150000"/>
              </a:lnSpc>
            </a:pPr>
            <a:r>
              <a:rPr lang="ko-KR" altLang="en-US" sz="1000"/>
              <a:t>② </a:t>
            </a:r>
            <a:r>
              <a:rPr lang="en-US" altLang="ko-KR" sz="1000"/>
              <a:t>[</a:t>
            </a:r>
            <a:r>
              <a:rPr lang="ko-KR" altLang="en-US" sz="1000"/>
              <a:t>홈으로 이동</a:t>
            </a:r>
            <a:r>
              <a:rPr lang="en-US" altLang="ko-KR" sz="1000"/>
              <a:t>] </a:t>
            </a:r>
            <a:r>
              <a:rPr lang="ko-KR" altLang="en-US" sz="1000"/>
              <a:t>클릭 시 메인화면으로 이동한다</a:t>
            </a:r>
            <a:r>
              <a:rPr lang="en-US" altLang="ko-KR" sz="1000"/>
              <a:t>.</a:t>
            </a:r>
          </a:p>
          <a:p>
            <a:pPr>
              <a:lnSpc>
                <a:spcPct val="150000"/>
              </a:lnSpc>
            </a:pPr>
            <a:endParaRPr lang="en-US" altLang="ko-KR" sz="1000"/>
          </a:p>
        </p:txBody>
      </p:sp>
      <p:sp>
        <p:nvSpPr>
          <p:cNvPr id="19" name="타원 18">
            <a:extLst>
              <a:ext uri="{FF2B5EF4-FFF2-40B4-BE49-F238E27FC236}">
                <a16:creationId xmlns:a16="http://schemas.microsoft.com/office/drawing/2014/main" id="{F3778BBD-592C-4BC6-8AAA-371C6F9BC5B4}"/>
              </a:ext>
            </a:extLst>
          </p:cNvPr>
          <p:cNvSpPr/>
          <p:nvPr/>
        </p:nvSpPr>
        <p:spPr>
          <a:xfrm>
            <a:off x="394708" y="1085542"/>
            <a:ext cx="183801" cy="174478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b="1" dirty="0"/>
              <a:t>1</a:t>
            </a:r>
            <a:endParaRPr lang="ko-KR" altLang="en-US" sz="1000" b="1" dirty="0"/>
          </a:p>
        </p:txBody>
      </p:sp>
      <p:sp>
        <p:nvSpPr>
          <p:cNvPr id="13" name="타원 12">
            <a:extLst>
              <a:ext uri="{FF2B5EF4-FFF2-40B4-BE49-F238E27FC236}">
                <a16:creationId xmlns:a16="http://schemas.microsoft.com/office/drawing/2014/main" id="{2492026D-12CF-48A8-80FE-718D61E1982B}"/>
              </a:ext>
            </a:extLst>
          </p:cNvPr>
          <p:cNvSpPr/>
          <p:nvPr/>
        </p:nvSpPr>
        <p:spPr>
          <a:xfrm>
            <a:off x="5497012" y="5055362"/>
            <a:ext cx="180000" cy="1800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b="1" dirty="0"/>
              <a:t>2</a:t>
            </a:r>
            <a:endParaRPr lang="ko-KR" altLang="en-US" sz="1000" b="1" dirty="0"/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D50C6E6E-3171-46C7-B30C-18A64E2EE5D4}"/>
              </a:ext>
            </a:extLst>
          </p:cNvPr>
          <p:cNvSpPr/>
          <p:nvPr/>
        </p:nvSpPr>
        <p:spPr>
          <a:xfrm>
            <a:off x="394708" y="1260020"/>
            <a:ext cx="5686264" cy="4285103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직사각형 11">
            <a:extLst>
              <a:ext uri="{FF2B5EF4-FFF2-40B4-BE49-F238E27FC236}">
                <a16:creationId xmlns:a16="http://schemas.microsoft.com/office/drawing/2014/main" id="{6085D343-F31E-4ED3-955E-23B25C832A19}"/>
              </a:ext>
            </a:extLst>
          </p:cNvPr>
          <p:cNvSpPr/>
          <p:nvPr/>
        </p:nvSpPr>
        <p:spPr>
          <a:xfrm>
            <a:off x="1372125" y="2718151"/>
            <a:ext cx="980933" cy="127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6" name="직사각형 15">
            <a:extLst>
              <a:ext uri="{FF2B5EF4-FFF2-40B4-BE49-F238E27FC236}">
                <a16:creationId xmlns:a16="http://schemas.microsoft.com/office/drawing/2014/main" id="{9CE94EFA-A3AB-4961-8E89-1CB03CE4D206}"/>
              </a:ext>
            </a:extLst>
          </p:cNvPr>
          <p:cNvSpPr/>
          <p:nvPr/>
        </p:nvSpPr>
        <p:spPr>
          <a:xfrm>
            <a:off x="1372049" y="2954084"/>
            <a:ext cx="980933" cy="127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2539871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직사각형 42">
            <a:extLst>
              <a:ext uri="{FF2B5EF4-FFF2-40B4-BE49-F238E27FC236}">
                <a16:creationId xmlns:a16="http://schemas.microsoft.com/office/drawing/2014/main" id="{6E8DA712-E6B9-40CF-8105-64EC160F7771}"/>
              </a:ext>
            </a:extLst>
          </p:cNvPr>
          <p:cNvSpPr/>
          <p:nvPr/>
        </p:nvSpPr>
        <p:spPr>
          <a:xfrm>
            <a:off x="5806911" y="6353666"/>
            <a:ext cx="1008755" cy="18853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tx1"/>
              </a:solidFill>
            </a:endParaRPr>
          </a:p>
        </p:txBody>
      </p:sp>
      <p:sp>
        <p:nvSpPr>
          <p:cNvPr id="98" name="슬라이드 번호 개체 틀 5">
            <a:extLst>
              <a:ext uri="{FF2B5EF4-FFF2-40B4-BE49-F238E27FC236}">
                <a16:creationId xmlns:a16="http://schemas.microsoft.com/office/drawing/2014/main" id="{5EB61810-84ED-4913-902E-CA111E3630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653554" y="6400925"/>
            <a:ext cx="2743200" cy="365125"/>
          </a:xfrm>
          <a:prstGeom prst="rect">
            <a:avLst/>
          </a:prstGeom>
        </p:spPr>
        <p:txBody>
          <a:bodyPr/>
          <a:lstStyle>
            <a:lvl1pPr algn="ctr">
              <a:defRPr sz="1200"/>
            </a:lvl1pPr>
          </a:lstStyle>
          <a:p>
            <a:fld id="{EA4A837C-89E9-4F8E-9A70-A2B75BFE1A07}" type="slidenum">
              <a:rPr lang="ko-KR" altLang="en-US" smtClean="0"/>
              <a:pPr/>
              <a:t>12</a:t>
            </a:fld>
            <a:endParaRPr lang="ko-KR" altLang="en-US" dirty="0"/>
          </a:p>
        </p:txBody>
      </p:sp>
      <p:sp>
        <p:nvSpPr>
          <p:cNvPr id="11" name="Rectangle 2">
            <a:extLst>
              <a:ext uri="{FF2B5EF4-FFF2-40B4-BE49-F238E27FC236}">
                <a16:creationId xmlns:a16="http://schemas.microsoft.com/office/drawing/2014/main" id="{C8E0234F-E267-4E7B-A26C-7152F150EB1D}"/>
              </a:ext>
            </a:extLst>
          </p:cNvPr>
          <p:cNvSpPr>
            <a:spLocks noChangeArrowheads="1"/>
          </p:cNvSpPr>
          <p:nvPr/>
        </p:nvSpPr>
        <p:spPr bwMode="auto">
          <a:xfrm>
            <a:off x="810871" y="2239013"/>
            <a:ext cx="5755392" cy="574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969696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118224" tIns="59113" rIns="118224" bIns="59113">
            <a:spAutoFit/>
          </a:bodyPr>
          <a:lstStyle>
            <a:lvl1pPr defTabSz="117475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1pPr>
            <a:lvl2pPr marL="587375" defTabSz="117475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2pPr>
            <a:lvl3pPr marL="1174750" defTabSz="117475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3pPr>
            <a:lvl4pPr marL="1760538" defTabSz="117475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4pPr>
            <a:lvl5pPr marL="2347913" defTabSz="117475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5pPr>
            <a:lvl6pPr marL="2805113" defTabSz="117475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6pPr>
            <a:lvl7pPr marL="3262313" defTabSz="117475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7pPr>
            <a:lvl8pPr marL="3719513" defTabSz="117475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8pPr>
            <a:lvl9pPr marL="4176713" defTabSz="117475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9pPr>
          </a:lstStyle>
          <a:p>
            <a:pPr latinLnBrk="0">
              <a:lnSpc>
                <a:spcPct val="140000"/>
              </a:lnSpc>
            </a:pPr>
            <a:r>
              <a:rPr lang="en-US" altLang="ko-KR" sz="24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2. </a:t>
            </a:r>
            <a:r>
              <a:rPr lang="ko-KR" altLang="en-US" sz="24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위탁업체 사용자 등록 및 승인</a:t>
            </a:r>
          </a:p>
        </p:txBody>
      </p:sp>
      <p:cxnSp>
        <p:nvCxnSpPr>
          <p:cNvPr id="14" name="직선 연결선 13">
            <a:extLst>
              <a:ext uri="{FF2B5EF4-FFF2-40B4-BE49-F238E27FC236}">
                <a16:creationId xmlns:a16="http://schemas.microsoft.com/office/drawing/2014/main" id="{DC8374D4-F221-4526-B546-383170A0D0AE}"/>
              </a:ext>
            </a:extLst>
          </p:cNvPr>
          <p:cNvCxnSpPr/>
          <p:nvPr/>
        </p:nvCxnSpPr>
        <p:spPr>
          <a:xfrm>
            <a:off x="810872" y="2802286"/>
            <a:ext cx="10802813" cy="0"/>
          </a:xfrm>
          <a:prstGeom prst="line">
            <a:avLst/>
          </a:prstGeom>
          <a:ln w="476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그림 7">
            <a:extLst>
              <a:ext uri="{FF2B5EF4-FFF2-40B4-BE49-F238E27FC236}">
                <a16:creationId xmlns:a16="http://schemas.microsoft.com/office/drawing/2014/main" id="{5443C166-0F5D-492E-B25C-3672BA63C20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37000"/>
                    </a14:imgEffect>
                    <a14:imgEffect>
                      <a14:saturation sat="101000"/>
                    </a14:imgEffect>
                    <a14:imgEffect>
                      <a14:brightnessContrast bright="12000" contrast="-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40367" y="3450240"/>
            <a:ext cx="4692833" cy="2713045"/>
          </a:xfrm>
          <a:prstGeom prst="rect">
            <a:avLst/>
          </a:prstGeom>
          <a:effectLst>
            <a:softEdge rad="31750"/>
          </a:effectLst>
        </p:spPr>
      </p:pic>
    </p:spTree>
    <p:extLst>
      <p:ext uri="{BB962C8B-B14F-4D97-AF65-F5344CB8AC3E}">
        <p14:creationId xmlns:p14="http://schemas.microsoft.com/office/powerpoint/2010/main" val="723510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직사각형 42">
            <a:extLst>
              <a:ext uri="{FF2B5EF4-FFF2-40B4-BE49-F238E27FC236}">
                <a16:creationId xmlns:a16="http://schemas.microsoft.com/office/drawing/2014/main" id="{6E8DA712-E6B9-40CF-8105-64EC160F7771}"/>
              </a:ext>
            </a:extLst>
          </p:cNvPr>
          <p:cNvSpPr/>
          <p:nvPr/>
        </p:nvSpPr>
        <p:spPr>
          <a:xfrm>
            <a:off x="5806911" y="6353666"/>
            <a:ext cx="1008755" cy="18853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tx1"/>
              </a:solidFill>
            </a:endParaRPr>
          </a:p>
        </p:txBody>
      </p:sp>
      <p:sp>
        <p:nvSpPr>
          <p:cNvPr id="28" name="직사각형 27">
            <a:extLst>
              <a:ext uri="{FF2B5EF4-FFF2-40B4-BE49-F238E27FC236}">
                <a16:creationId xmlns:a16="http://schemas.microsoft.com/office/drawing/2014/main" id="{3D07075C-2022-4DDE-89CE-6620EDC9A8DF}"/>
              </a:ext>
            </a:extLst>
          </p:cNvPr>
          <p:cNvSpPr/>
          <p:nvPr/>
        </p:nvSpPr>
        <p:spPr>
          <a:xfrm>
            <a:off x="9932565" y="281670"/>
            <a:ext cx="2199864" cy="49500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600" b="1" kern="0">
                <a:solidFill>
                  <a:srgbClr val="000000"/>
                </a:solidFill>
                <a:latin typeface="+mn-ea"/>
                <a:cs typeface="Malgun Gothic Semilight" panose="020B0502040204020203" pitchFamily="34" charset="-127"/>
              </a:rPr>
              <a:t>1. </a:t>
            </a:r>
            <a:r>
              <a:rPr lang="ko-KR" altLang="en-US" sz="1600" b="1" kern="0">
                <a:solidFill>
                  <a:srgbClr val="000000"/>
                </a:solidFill>
                <a:latin typeface="+mn-ea"/>
                <a:cs typeface="Malgun Gothic Semilight" panose="020B0502040204020203" pitchFamily="34" charset="-127"/>
              </a:rPr>
              <a:t>사용자 등록</a:t>
            </a:r>
            <a:endParaRPr lang="ko-KR" altLang="en-US" sz="1600" b="1" dirty="0">
              <a:solidFill>
                <a:schemeClr val="tx1"/>
              </a:solidFill>
              <a:latin typeface="+mn-ea"/>
              <a:cs typeface="Malgun Gothic Semilight" panose="020B0502040204020203" pitchFamily="34" charset="-127"/>
            </a:endParaRPr>
          </a:p>
        </p:txBody>
      </p:sp>
      <p:sp>
        <p:nvSpPr>
          <p:cNvPr id="98" name="슬라이드 번호 개체 틀 5">
            <a:extLst>
              <a:ext uri="{FF2B5EF4-FFF2-40B4-BE49-F238E27FC236}">
                <a16:creationId xmlns:a16="http://schemas.microsoft.com/office/drawing/2014/main" id="{5EB61810-84ED-4913-902E-CA111E3630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653554" y="6400925"/>
            <a:ext cx="2743200" cy="365125"/>
          </a:xfrm>
          <a:prstGeom prst="rect">
            <a:avLst/>
          </a:prstGeom>
        </p:spPr>
        <p:txBody>
          <a:bodyPr/>
          <a:lstStyle>
            <a:lvl1pPr algn="ctr">
              <a:defRPr sz="1200"/>
            </a:lvl1pPr>
          </a:lstStyle>
          <a:p>
            <a:fld id="{EA4A837C-89E9-4F8E-9A70-A2B75BFE1A07}" type="slidenum">
              <a:rPr lang="ko-KR" altLang="en-US" smtClean="0"/>
              <a:pPr/>
              <a:t>13</a:t>
            </a:fld>
            <a:endParaRPr lang="ko-KR" altLang="en-US" dirty="0"/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1C1EA299-28A1-4C9E-9D37-FBE6678C84B5}"/>
              </a:ext>
            </a:extLst>
          </p:cNvPr>
          <p:cNvSpPr/>
          <p:nvPr/>
        </p:nvSpPr>
        <p:spPr>
          <a:xfrm>
            <a:off x="348173" y="692804"/>
            <a:ext cx="2831255" cy="4223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 latinLnBrk="0">
              <a:lnSpc>
                <a:spcPct val="180000"/>
              </a:lnSpc>
            </a:pPr>
            <a:r>
              <a:rPr lang="ko-KR" altLang="en-US" sz="1400" b="1" spc="-50">
                <a:latin typeface="+mn-ea"/>
                <a:cs typeface="Arial" charset="0"/>
              </a:rPr>
              <a:t>메인화면</a:t>
            </a:r>
            <a:endParaRPr lang="ko-KR" altLang="en-US" sz="1400" b="1" spc="-50" dirty="0">
              <a:latin typeface="+mn-ea"/>
              <a:cs typeface="Arial" charset="0"/>
            </a:endParaRPr>
          </a:p>
        </p:txBody>
      </p:sp>
      <p:sp>
        <p:nvSpPr>
          <p:cNvPr id="10" name="Text Box 56">
            <a:extLst>
              <a:ext uri="{FF2B5EF4-FFF2-40B4-BE49-F238E27FC236}">
                <a16:creationId xmlns:a16="http://schemas.microsoft.com/office/drawing/2014/main" id="{DD22765F-C389-4088-BE70-FE71C41B424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4796" y="1346606"/>
            <a:ext cx="11202682" cy="2135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t">
            <a:spAutoFit/>
            <a:scene3d>
              <a:camera prst="orthographicFront"/>
              <a:lightRig rig="threePt" dir="t"/>
            </a:scene3d>
            <a:sp3d>
              <a:bevelT w="1270"/>
            </a:sp3d>
          </a:bodyPr>
          <a:lstStyle>
            <a:defPPr>
              <a:defRPr lang="ko-KR"/>
            </a:defPPr>
            <a:lvl1pPr marL="85725" indent="-85725" eaLnBrk="0" latinLnBrk="0" hangingPunct="0">
              <a:spcBef>
                <a:spcPts val="600"/>
              </a:spcBef>
              <a:buClr>
                <a:prstClr val="white">
                  <a:lumMod val="65000"/>
                </a:prstClr>
              </a:buClr>
              <a:buSzPct val="80000"/>
              <a:buFont typeface="Wingdings" panose="05000000000000000000" pitchFamily="2" charset="2"/>
              <a:buChar char="§"/>
              <a:defRPr sz="1400" spc="-50">
                <a:solidFill>
                  <a:prstClr val="black">
                    <a:lumMod val="65000"/>
                    <a:lumOff val="35000"/>
                  </a:prstClr>
                </a:solidFill>
                <a:latin typeface="Rix모던고딕 M" panose="02020603020101020101" pitchFamily="18" charset="-127"/>
                <a:ea typeface="Rix모던고딕 M" panose="02020603020101020101" pitchFamily="18" charset="-127"/>
                <a:cs typeface="Arial" charset="0"/>
              </a:defRPr>
            </a:lvl1pPr>
          </a:lstStyle>
          <a:p>
            <a:pPr marL="0" indent="0">
              <a:lnSpc>
                <a:spcPct val="130000"/>
              </a:lnSpc>
              <a:spcBef>
                <a:spcPts val="500"/>
              </a:spcBef>
              <a:buNone/>
            </a:pPr>
            <a:r>
              <a:rPr lang="ko-KR" altLang="en-US" sz="1200" b="1" dirty="0">
                <a:latin typeface="+mn-ea"/>
                <a:ea typeface="+mn-ea"/>
              </a:rPr>
              <a:t>● 접속 </a:t>
            </a:r>
            <a:r>
              <a:rPr lang="en-US" altLang="ko-KR" sz="1200" b="1" dirty="0">
                <a:latin typeface="+mn-ea"/>
                <a:ea typeface="+mn-ea"/>
              </a:rPr>
              <a:t>URL </a:t>
            </a:r>
            <a:r>
              <a:rPr lang="en-US" altLang="ko-KR" sz="1200" b="1">
                <a:latin typeface="+mn-ea"/>
                <a:ea typeface="+mn-ea"/>
              </a:rPr>
              <a:t>: </a:t>
            </a:r>
            <a:r>
              <a:rPr lang="en-US" altLang="ko-KR" sz="1200" b="1">
                <a:latin typeface="+mn-ea"/>
                <a:hlinkClick r:id="rId2"/>
              </a:rPr>
              <a:t>https://ecowaste.me.go.kr</a:t>
            </a:r>
            <a:endParaRPr lang="en-US" altLang="ko-KR" sz="1200" b="1" dirty="0">
              <a:latin typeface="+mn-ea"/>
              <a:ea typeface="+mn-ea"/>
            </a:endParaRPr>
          </a:p>
        </p:txBody>
      </p:sp>
      <p:pic>
        <p:nvPicPr>
          <p:cNvPr id="4" name="그림 3">
            <a:extLst>
              <a:ext uri="{FF2B5EF4-FFF2-40B4-BE49-F238E27FC236}">
                <a16:creationId xmlns:a16="http://schemas.microsoft.com/office/drawing/2014/main" id="{362CF3DE-3730-44EE-A8DF-ED9DF77CC81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63" r="17337"/>
          <a:stretch/>
        </p:blipFill>
        <p:spPr>
          <a:xfrm>
            <a:off x="348173" y="1696549"/>
            <a:ext cx="5918404" cy="4251245"/>
          </a:xfrm>
          <a:prstGeom prst="rect">
            <a:avLst/>
          </a:prstGeom>
        </p:spPr>
      </p:pic>
      <p:sp>
        <p:nvSpPr>
          <p:cNvPr id="16" name="타원 15">
            <a:extLst>
              <a:ext uri="{FF2B5EF4-FFF2-40B4-BE49-F238E27FC236}">
                <a16:creationId xmlns:a16="http://schemas.microsoft.com/office/drawing/2014/main" id="{7D82793B-F0C5-40A6-BC3B-9DA7E861C1F8}"/>
              </a:ext>
            </a:extLst>
          </p:cNvPr>
          <p:cNvSpPr/>
          <p:nvPr/>
        </p:nvSpPr>
        <p:spPr>
          <a:xfrm>
            <a:off x="3112818" y="1380191"/>
            <a:ext cx="180000" cy="1800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b="1" dirty="0"/>
              <a:t>1</a:t>
            </a:r>
            <a:endParaRPr lang="ko-KR" altLang="en-US" sz="1000" b="1" dirty="0"/>
          </a:p>
        </p:txBody>
      </p:sp>
      <p:sp>
        <p:nvSpPr>
          <p:cNvPr id="17" name="타원 16">
            <a:extLst>
              <a:ext uri="{FF2B5EF4-FFF2-40B4-BE49-F238E27FC236}">
                <a16:creationId xmlns:a16="http://schemas.microsoft.com/office/drawing/2014/main" id="{B3B9AF67-05B9-4DD9-ABB3-E3C0B69571C6}"/>
              </a:ext>
            </a:extLst>
          </p:cNvPr>
          <p:cNvSpPr/>
          <p:nvPr/>
        </p:nvSpPr>
        <p:spPr>
          <a:xfrm>
            <a:off x="3957267" y="2980523"/>
            <a:ext cx="180000" cy="1800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b="1" dirty="0"/>
              <a:t>3</a:t>
            </a:r>
            <a:endParaRPr lang="ko-KR" altLang="en-US" sz="1000" b="1" dirty="0"/>
          </a:p>
        </p:txBody>
      </p:sp>
      <p:sp>
        <p:nvSpPr>
          <p:cNvPr id="7" name="직사각형 6">
            <a:extLst>
              <a:ext uri="{FF2B5EF4-FFF2-40B4-BE49-F238E27FC236}">
                <a16:creationId xmlns:a16="http://schemas.microsoft.com/office/drawing/2014/main" id="{589304F0-31A7-4CF5-BB2F-115190C5E31A}"/>
              </a:ext>
            </a:extLst>
          </p:cNvPr>
          <p:cNvSpPr/>
          <p:nvPr/>
        </p:nvSpPr>
        <p:spPr>
          <a:xfrm>
            <a:off x="3957267" y="3153232"/>
            <a:ext cx="430175" cy="220029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id="{42265EC4-7486-4F21-B535-AA3ACC527AD8}"/>
              </a:ext>
            </a:extLst>
          </p:cNvPr>
          <p:cNvSpPr/>
          <p:nvPr/>
        </p:nvSpPr>
        <p:spPr>
          <a:xfrm>
            <a:off x="6220695" y="1669254"/>
            <a:ext cx="5911734" cy="9859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000"/>
              <a:t>① 웹브라우저를 열고 https://ecowaste.me.go.kr/ 에 접속한다.</a:t>
            </a:r>
          </a:p>
          <a:p>
            <a:pPr>
              <a:lnSpc>
                <a:spcPct val="150000"/>
              </a:lnSpc>
            </a:pPr>
            <a:r>
              <a:rPr lang="ko-KR" altLang="en-US" sz="1000"/>
              <a:t>② </a:t>
            </a:r>
            <a:r>
              <a:rPr lang="en-US" altLang="ko-KR" sz="1000"/>
              <a:t>ID/PW </a:t>
            </a:r>
            <a:r>
              <a:rPr lang="ko-KR" altLang="en-US" sz="1000"/>
              <a:t>입력하여 시스템에 접속한다</a:t>
            </a:r>
            <a:r>
              <a:rPr lang="en-US" altLang="ko-KR" sz="1000"/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sz="1000"/>
              <a:t>③ 신규 사용자인 경우 초기화면에서 사용자 등록 버튼을 클릭하여 사용자를 등록한다.</a:t>
            </a:r>
            <a:endParaRPr lang="en-US" altLang="ko-KR" sz="1000"/>
          </a:p>
          <a:p>
            <a:pPr>
              <a:lnSpc>
                <a:spcPct val="150000"/>
              </a:lnSpc>
            </a:pPr>
            <a:r>
              <a:rPr lang="ko-KR" altLang="en-US" sz="1000"/>
              <a:t>④ 처리시설 위탁업체 사용자를 선택한다.</a:t>
            </a:r>
          </a:p>
        </p:txBody>
      </p:sp>
      <p:pic>
        <p:nvPicPr>
          <p:cNvPr id="13" name="그림 12">
            <a:extLst>
              <a:ext uri="{FF2B5EF4-FFF2-40B4-BE49-F238E27FC236}">
                <a16:creationId xmlns:a16="http://schemas.microsoft.com/office/drawing/2014/main" id="{D744D369-4F05-438C-9FB3-82E08BBB3B1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7133" y="3160523"/>
            <a:ext cx="2418455" cy="2790525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8" name="타원 17">
            <a:extLst>
              <a:ext uri="{FF2B5EF4-FFF2-40B4-BE49-F238E27FC236}">
                <a16:creationId xmlns:a16="http://schemas.microsoft.com/office/drawing/2014/main" id="{CA50CE0A-C420-4918-A5F3-E4514E303902}"/>
              </a:ext>
            </a:extLst>
          </p:cNvPr>
          <p:cNvSpPr/>
          <p:nvPr/>
        </p:nvSpPr>
        <p:spPr>
          <a:xfrm>
            <a:off x="6581844" y="3651805"/>
            <a:ext cx="180000" cy="1800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b="1" dirty="0"/>
              <a:t>4</a:t>
            </a:r>
            <a:endParaRPr lang="ko-KR" altLang="en-US" sz="1000" b="1" dirty="0"/>
          </a:p>
        </p:txBody>
      </p:sp>
      <p:sp>
        <p:nvSpPr>
          <p:cNvPr id="24" name="직사각형 23">
            <a:extLst>
              <a:ext uri="{FF2B5EF4-FFF2-40B4-BE49-F238E27FC236}">
                <a16:creationId xmlns:a16="http://schemas.microsoft.com/office/drawing/2014/main" id="{F2C6B85B-E69B-4261-8EB5-31995B0D58F2}"/>
              </a:ext>
            </a:extLst>
          </p:cNvPr>
          <p:cNvSpPr/>
          <p:nvPr/>
        </p:nvSpPr>
        <p:spPr>
          <a:xfrm>
            <a:off x="6581844" y="4775200"/>
            <a:ext cx="2015149" cy="313267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9" name="직사각형 18">
            <a:extLst>
              <a:ext uri="{FF2B5EF4-FFF2-40B4-BE49-F238E27FC236}">
                <a16:creationId xmlns:a16="http://schemas.microsoft.com/office/drawing/2014/main" id="{394E7E4B-6380-4A23-B75C-E05EC2CFE385}"/>
              </a:ext>
            </a:extLst>
          </p:cNvPr>
          <p:cNvSpPr/>
          <p:nvPr/>
        </p:nvSpPr>
        <p:spPr>
          <a:xfrm>
            <a:off x="7734300" y="804863"/>
            <a:ext cx="4109527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000" b="1" spc="-50">
                <a:latin typeface="+mn-ea"/>
                <a:cs typeface="Arial" charset="0"/>
              </a:rPr>
              <a:t>			 Home</a:t>
            </a:r>
            <a:r>
              <a:rPr lang="ko-KR" altLang="en-US" sz="1000" b="1" spc="-50">
                <a:latin typeface="+mn-ea"/>
                <a:cs typeface="Arial" charset="0"/>
              </a:rPr>
              <a:t> </a:t>
            </a:r>
            <a:r>
              <a:rPr lang="en-US" altLang="ko-KR" sz="1000" b="1" spc="-50">
                <a:latin typeface="+mn-ea"/>
                <a:cs typeface="Arial" charset="0"/>
              </a:rPr>
              <a:t>&gt; </a:t>
            </a:r>
            <a:r>
              <a:rPr lang="ko-KR" altLang="en-US" sz="1000" b="1" spc="-50">
                <a:latin typeface="+mn-ea"/>
                <a:cs typeface="Arial" charset="0"/>
              </a:rPr>
              <a:t>사용자등록</a:t>
            </a:r>
            <a:endParaRPr lang="ko-KR" altLang="en-US" sz="1000"/>
          </a:p>
        </p:txBody>
      </p:sp>
      <p:sp>
        <p:nvSpPr>
          <p:cNvPr id="20" name="직사각형 19">
            <a:extLst>
              <a:ext uri="{FF2B5EF4-FFF2-40B4-BE49-F238E27FC236}">
                <a16:creationId xmlns:a16="http://schemas.microsoft.com/office/drawing/2014/main" id="{F42642C9-14BE-476D-A79B-F0317D19E746}"/>
              </a:ext>
            </a:extLst>
          </p:cNvPr>
          <p:cNvSpPr/>
          <p:nvPr/>
        </p:nvSpPr>
        <p:spPr>
          <a:xfrm>
            <a:off x="3791762" y="2572812"/>
            <a:ext cx="1627963" cy="356572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1" name="타원 20">
            <a:extLst>
              <a:ext uri="{FF2B5EF4-FFF2-40B4-BE49-F238E27FC236}">
                <a16:creationId xmlns:a16="http://schemas.microsoft.com/office/drawing/2014/main" id="{94A3C361-35AF-41B4-8C42-07E0B53928A5}"/>
              </a:ext>
            </a:extLst>
          </p:cNvPr>
          <p:cNvSpPr/>
          <p:nvPr/>
        </p:nvSpPr>
        <p:spPr>
          <a:xfrm>
            <a:off x="3777267" y="2406886"/>
            <a:ext cx="180000" cy="1800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b="1" dirty="0"/>
              <a:t>2</a:t>
            </a:r>
            <a:endParaRPr lang="ko-KR" altLang="en-US" sz="1000" b="1" dirty="0"/>
          </a:p>
        </p:txBody>
      </p:sp>
    </p:spTree>
    <p:extLst>
      <p:ext uri="{BB962C8B-B14F-4D97-AF65-F5344CB8AC3E}">
        <p14:creationId xmlns:p14="http://schemas.microsoft.com/office/powerpoint/2010/main" val="333236121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직사각형 42">
            <a:extLst>
              <a:ext uri="{FF2B5EF4-FFF2-40B4-BE49-F238E27FC236}">
                <a16:creationId xmlns:a16="http://schemas.microsoft.com/office/drawing/2014/main" id="{6E8DA712-E6B9-40CF-8105-64EC160F7771}"/>
              </a:ext>
            </a:extLst>
          </p:cNvPr>
          <p:cNvSpPr/>
          <p:nvPr/>
        </p:nvSpPr>
        <p:spPr>
          <a:xfrm>
            <a:off x="5806911" y="6353666"/>
            <a:ext cx="1008755" cy="18853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tx1"/>
              </a:solidFill>
            </a:endParaRPr>
          </a:p>
        </p:txBody>
      </p:sp>
      <p:sp>
        <p:nvSpPr>
          <p:cNvPr id="28" name="직사각형 27">
            <a:extLst>
              <a:ext uri="{FF2B5EF4-FFF2-40B4-BE49-F238E27FC236}">
                <a16:creationId xmlns:a16="http://schemas.microsoft.com/office/drawing/2014/main" id="{3D07075C-2022-4DDE-89CE-6620EDC9A8DF}"/>
              </a:ext>
            </a:extLst>
          </p:cNvPr>
          <p:cNvSpPr/>
          <p:nvPr/>
        </p:nvSpPr>
        <p:spPr>
          <a:xfrm>
            <a:off x="9932565" y="281670"/>
            <a:ext cx="2199864" cy="49500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600" b="1" kern="0">
                <a:solidFill>
                  <a:srgbClr val="000000"/>
                </a:solidFill>
                <a:latin typeface="+mn-ea"/>
                <a:cs typeface="Malgun Gothic Semilight" panose="020B0502040204020203" pitchFamily="34" charset="-127"/>
              </a:rPr>
              <a:t>1. </a:t>
            </a:r>
            <a:r>
              <a:rPr lang="ko-KR" altLang="en-US" sz="1600" b="1" kern="0">
                <a:solidFill>
                  <a:srgbClr val="000000"/>
                </a:solidFill>
                <a:latin typeface="+mn-ea"/>
                <a:cs typeface="Malgun Gothic Semilight" panose="020B0502040204020203" pitchFamily="34" charset="-127"/>
              </a:rPr>
              <a:t>사용자 등록</a:t>
            </a:r>
            <a:endParaRPr lang="ko-KR" altLang="en-US" sz="1600" b="1" dirty="0">
              <a:solidFill>
                <a:schemeClr val="tx1"/>
              </a:solidFill>
              <a:latin typeface="+mn-ea"/>
              <a:cs typeface="Malgun Gothic Semilight" panose="020B0502040204020203" pitchFamily="34" charset="-127"/>
            </a:endParaRPr>
          </a:p>
        </p:txBody>
      </p:sp>
      <p:sp>
        <p:nvSpPr>
          <p:cNvPr id="98" name="슬라이드 번호 개체 틀 5">
            <a:extLst>
              <a:ext uri="{FF2B5EF4-FFF2-40B4-BE49-F238E27FC236}">
                <a16:creationId xmlns:a16="http://schemas.microsoft.com/office/drawing/2014/main" id="{5EB61810-84ED-4913-902E-CA111E3630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653554" y="6400925"/>
            <a:ext cx="2743200" cy="365125"/>
          </a:xfrm>
          <a:prstGeom prst="rect">
            <a:avLst/>
          </a:prstGeom>
        </p:spPr>
        <p:txBody>
          <a:bodyPr/>
          <a:lstStyle>
            <a:lvl1pPr algn="ctr">
              <a:defRPr sz="1200"/>
            </a:lvl1pPr>
          </a:lstStyle>
          <a:p>
            <a:fld id="{EA4A837C-89E9-4F8E-9A70-A2B75BFE1A07}" type="slidenum">
              <a:rPr lang="ko-KR" altLang="en-US" smtClean="0"/>
              <a:pPr/>
              <a:t>14</a:t>
            </a:fld>
            <a:endParaRPr lang="ko-KR" altLang="en-US" dirty="0"/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1C1EA299-28A1-4C9E-9D37-FBE6678C84B5}"/>
              </a:ext>
            </a:extLst>
          </p:cNvPr>
          <p:cNvSpPr/>
          <p:nvPr/>
        </p:nvSpPr>
        <p:spPr>
          <a:xfrm>
            <a:off x="348173" y="692804"/>
            <a:ext cx="2831255" cy="4223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 latinLnBrk="0">
              <a:lnSpc>
                <a:spcPct val="180000"/>
              </a:lnSpc>
            </a:pPr>
            <a:r>
              <a:rPr lang="ko-KR" altLang="en-US" sz="1400" b="1" spc="-50">
                <a:latin typeface="+mn-ea"/>
                <a:cs typeface="Arial" charset="0"/>
              </a:rPr>
              <a:t>사용자권한 선택화면</a:t>
            </a:r>
            <a:endParaRPr lang="ko-KR" altLang="en-US" sz="1400" b="1" spc="-50" dirty="0">
              <a:latin typeface="+mn-ea"/>
              <a:cs typeface="Arial" charset="0"/>
            </a:endParaRPr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id="{42265EC4-7486-4F21-B535-AA3ACC527AD8}"/>
              </a:ext>
            </a:extLst>
          </p:cNvPr>
          <p:cNvSpPr/>
          <p:nvPr/>
        </p:nvSpPr>
        <p:spPr>
          <a:xfrm>
            <a:off x="6220695" y="1587085"/>
            <a:ext cx="5911734" cy="2934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000"/>
              <a:t>① 이용약관</a:t>
            </a:r>
            <a:r>
              <a:rPr lang="en-US" altLang="ko-KR" sz="1000"/>
              <a:t>, </a:t>
            </a:r>
            <a:r>
              <a:rPr lang="ko-KR" altLang="en-US" sz="1000"/>
              <a:t>개인정보 방침 동의를 모두 체크 한 후 </a:t>
            </a:r>
            <a:r>
              <a:rPr lang="en-US" altLang="ko-KR" sz="1000"/>
              <a:t>[</a:t>
            </a:r>
            <a:r>
              <a:rPr lang="ko-KR" altLang="en-US" sz="1000"/>
              <a:t>다음</a:t>
            </a:r>
            <a:r>
              <a:rPr lang="en-US" altLang="ko-KR" sz="1000"/>
              <a:t>] </a:t>
            </a:r>
            <a:r>
              <a:rPr lang="ko-KR" altLang="en-US" sz="1000"/>
              <a:t>버튼을 클릭하여 다음 단계로 이동한다</a:t>
            </a:r>
            <a:r>
              <a:rPr lang="en-US" altLang="ko-KR" sz="1000"/>
              <a:t>.</a:t>
            </a:r>
            <a:endParaRPr lang="ko-KR" altLang="en-US" sz="1000"/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E7CDCA65-A74E-46AC-9946-C787572D4A7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682"/>
          <a:stretch/>
        </p:blipFill>
        <p:spPr>
          <a:xfrm>
            <a:off x="275696" y="1462690"/>
            <a:ext cx="5944999" cy="4308936"/>
          </a:xfrm>
          <a:prstGeom prst="rect">
            <a:avLst/>
          </a:prstGeom>
        </p:spPr>
      </p:pic>
      <p:sp>
        <p:nvSpPr>
          <p:cNvPr id="19" name="타원 18">
            <a:extLst>
              <a:ext uri="{FF2B5EF4-FFF2-40B4-BE49-F238E27FC236}">
                <a16:creationId xmlns:a16="http://schemas.microsoft.com/office/drawing/2014/main" id="{34BD66A1-9FEB-458C-9D37-FB1262309D7F}"/>
              </a:ext>
            </a:extLst>
          </p:cNvPr>
          <p:cNvSpPr/>
          <p:nvPr/>
        </p:nvSpPr>
        <p:spPr>
          <a:xfrm>
            <a:off x="5519955" y="5209323"/>
            <a:ext cx="180000" cy="1800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b="1" dirty="0"/>
              <a:t>1</a:t>
            </a:r>
            <a:endParaRPr lang="ko-KR" altLang="en-US" sz="1000" b="1" dirty="0"/>
          </a:p>
        </p:txBody>
      </p:sp>
      <p:sp>
        <p:nvSpPr>
          <p:cNvPr id="23" name="직사각형 22">
            <a:extLst>
              <a:ext uri="{FF2B5EF4-FFF2-40B4-BE49-F238E27FC236}">
                <a16:creationId xmlns:a16="http://schemas.microsoft.com/office/drawing/2014/main" id="{A4CC3177-8C16-4DA3-9C7B-C1B94B76D9C0}"/>
              </a:ext>
            </a:extLst>
          </p:cNvPr>
          <p:cNvSpPr/>
          <p:nvPr/>
        </p:nvSpPr>
        <p:spPr>
          <a:xfrm>
            <a:off x="5781745" y="1995558"/>
            <a:ext cx="413784" cy="191620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5" name="직사각형 24">
            <a:extLst>
              <a:ext uri="{FF2B5EF4-FFF2-40B4-BE49-F238E27FC236}">
                <a16:creationId xmlns:a16="http://schemas.microsoft.com/office/drawing/2014/main" id="{3A068374-9FA6-4BE0-8502-0A14271F3B17}"/>
              </a:ext>
            </a:extLst>
          </p:cNvPr>
          <p:cNvSpPr/>
          <p:nvPr/>
        </p:nvSpPr>
        <p:spPr>
          <a:xfrm>
            <a:off x="422578" y="3563292"/>
            <a:ext cx="860938" cy="194975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6" name="직사각형 25">
            <a:extLst>
              <a:ext uri="{FF2B5EF4-FFF2-40B4-BE49-F238E27FC236}">
                <a16:creationId xmlns:a16="http://schemas.microsoft.com/office/drawing/2014/main" id="{4618DBE1-A1EE-444A-A966-7779517383CB}"/>
              </a:ext>
            </a:extLst>
          </p:cNvPr>
          <p:cNvSpPr/>
          <p:nvPr/>
        </p:nvSpPr>
        <p:spPr>
          <a:xfrm>
            <a:off x="422577" y="5116653"/>
            <a:ext cx="1330721" cy="194975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7" name="직사각형 26">
            <a:extLst>
              <a:ext uri="{FF2B5EF4-FFF2-40B4-BE49-F238E27FC236}">
                <a16:creationId xmlns:a16="http://schemas.microsoft.com/office/drawing/2014/main" id="{A0519E6F-2BC3-41A3-8440-AA8E990B3406}"/>
              </a:ext>
            </a:extLst>
          </p:cNvPr>
          <p:cNvSpPr/>
          <p:nvPr/>
        </p:nvSpPr>
        <p:spPr>
          <a:xfrm>
            <a:off x="5519955" y="5412952"/>
            <a:ext cx="700739" cy="258006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8B0BE141-C3DB-44C5-8456-51CC45CF2308}"/>
              </a:ext>
            </a:extLst>
          </p:cNvPr>
          <p:cNvSpPr/>
          <p:nvPr/>
        </p:nvSpPr>
        <p:spPr>
          <a:xfrm>
            <a:off x="7734300" y="804863"/>
            <a:ext cx="4109527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000" b="1" spc="-50">
                <a:latin typeface="+mn-ea"/>
                <a:cs typeface="Arial" charset="0"/>
              </a:rPr>
              <a:t>			 Home</a:t>
            </a:r>
            <a:r>
              <a:rPr lang="ko-KR" altLang="en-US" sz="1000" b="1" spc="-50">
                <a:latin typeface="+mn-ea"/>
                <a:cs typeface="Arial" charset="0"/>
              </a:rPr>
              <a:t> </a:t>
            </a:r>
            <a:r>
              <a:rPr lang="en-US" altLang="ko-KR" sz="1000" b="1" spc="-50">
                <a:latin typeface="+mn-ea"/>
                <a:cs typeface="Arial" charset="0"/>
              </a:rPr>
              <a:t>&gt; </a:t>
            </a:r>
            <a:r>
              <a:rPr lang="ko-KR" altLang="en-US" sz="1000" b="1" spc="-50">
                <a:latin typeface="+mn-ea"/>
                <a:cs typeface="Arial" charset="0"/>
              </a:rPr>
              <a:t>사용자등록</a:t>
            </a:r>
            <a:endParaRPr lang="ko-KR" altLang="en-US" sz="1000"/>
          </a:p>
        </p:txBody>
      </p:sp>
    </p:spTree>
    <p:extLst>
      <p:ext uri="{BB962C8B-B14F-4D97-AF65-F5344CB8AC3E}">
        <p14:creationId xmlns:p14="http://schemas.microsoft.com/office/powerpoint/2010/main" val="386127763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그룹 10">
            <a:extLst>
              <a:ext uri="{FF2B5EF4-FFF2-40B4-BE49-F238E27FC236}">
                <a16:creationId xmlns:a16="http://schemas.microsoft.com/office/drawing/2014/main" id="{8EE1FA5A-1DBC-4442-81C7-E9D3320CA38A}"/>
              </a:ext>
            </a:extLst>
          </p:cNvPr>
          <p:cNvGrpSpPr/>
          <p:nvPr/>
        </p:nvGrpSpPr>
        <p:grpSpPr>
          <a:xfrm>
            <a:off x="431680" y="1179357"/>
            <a:ext cx="6155387" cy="4259837"/>
            <a:chOff x="431680" y="1179357"/>
            <a:chExt cx="6155387" cy="4259837"/>
          </a:xfrm>
        </p:grpSpPr>
        <p:grpSp>
          <p:nvGrpSpPr>
            <p:cNvPr id="10" name="그룹 9">
              <a:extLst>
                <a:ext uri="{FF2B5EF4-FFF2-40B4-BE49-F238E27FC236}">
                  <a16:creationId xmlns:a16="http://schemas.microsoft.com/office/drawing/2014/main" id="{ADBCF3D1-704B-4CAC-92DC-64425177EED9}"/>
                </a:ext>
              </a:extLst>
            </p:cNvPr>
            <p:cNvGrpSpPr/>
            <p:nvPr/>
          </p:nvGrpSpPr>
          <p:grpSpPr>
            <a:xfrm>
              <a:off x="431680" y="1179357"/>
              <a:ext cx="6155387" cy="4259837"/>
              <a:chOff x="431680" y="1179357"/>
              <a:chExt cx="6155387" cy="4259837"/>
            </a:xfrm>
          </p:grpSpPr>
          <p:pic>
            <p:nvPicPr>
              <p:cNvPr id="6" name="그림 5">
                <a:extLst>
                  <a:ext uri="{FF2B5EF4-FFF2-40B4-BE49-F238E27FC236}">
                    <a16:creationId xmlns:a16="http://schemas.microsoft.com/office/drawing/2014/main" id="{28F5F327-E252-4EFB-8B98-20FFCE5B084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31680" y="1179357"/>
                <a:ext cx="6155387" cy="4259837"/>
              </a:xfrm>
              <a:prstGeom prst="rect">
                <a:avLst/>
              </a:prstGeom>
            </p:spPr>
          </p:pic>
          <p:sp>
            <p:nvSpPr>
              <p:cNvPr id="8" name="직사각형 7">
                <a:extLst>
                  <a:ext uri="{FF2B5EF4-FFF2-40B4-BE49-F238E27FC236}">
                    <a16:creationId xmlns:a16="http://schemas.microsoft.com/office/drawing/2014/main" id="{C7AF86F7-B423-48B7-9E71-F844FB863267}"/>
                  </a:ext>
                </a:extLst>
              </p:cNvPr>
              <p:cNvSpPr/>
              <p:nvPr/>
            </p:nvSpPr>
            <p:spPr>
              <a:xfrm>
                <a:off x="1447797" y="2599981"/>
                <a:ext cx="313268" cy="126286"/>
              </a:xfrm>
              <a:prstGeom prst="rect">
                <a:avLst/>
              </a:prstGeom>
              <a:solidFill>
                <a:schemeClr val="bg2">
                  <a:lumMod val="90000"/>
                </a:schemeClr>
              </a:solidFill>
              <a:ln>
                <a:solidFill>
                  <a:schemeClr val="bg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  <p:sp>
          <p:nvSpPr>
            <p:cNvPr id="22" name="직사각형 21">
              <a:extLst>
                <a:ext uri="{FF2B5EF4-FFF2-40B4-BE49-F238E27FC236}">
                  <a16:creationId xmlns:a16="http://schemas.microsoft.com/office/drawing/2014/main" id="{A0E87577-347A-47DE-B15D-11964A6E318F}"/>
                </a:ext>
              </a:extLst>
            </p:cNvPr>
            <p:cNvSpPr/>
            <p:nvPr/>
          </p:nvSpPr>
          <p:spPr>
            <a:xfrm>
              <a:off x="4505387" y="2352019"/>
              <a:ext cx="313268" cy="126286"/>
            </a:xfrm>
            <a:prstGeom prst="rect">
              <a:avLst/>
            </a:prstGeom>
            <a:solidFill>
              <a:schemeClr val="bg2">
                <a:lumMod val="90000"/>
              </a:schemeClr>
            </a:solidFill>
            <a:ln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4" name="직사각형 23">
              <a:extLst>
                <a:ext uri="{FF2B5EF4-FFF2-40B4-BE49-F238E27FC236}">
                  <a16:creationId xmlns:a16="http://schemas.microsoft.com/office/drawing/2014/main" id="{2AC9616E-5494-4985-ACFF-B1D729DEE76C}"/>
                </a:ext>
              </a:extLst>
            </p:cNvPr>
            <p:cNvSpPr/>
            <p:nvPr/>
          </p:nvSpPr>
          <p:spPr>
            <a:xfrm>
              <a:off x="1974976" y="3088620"/>
              <a:ext cx="683558" cy="126286"/>
            </a:xfrm>
            <a:prstGeom prst="rect">
              <a:avLst/>
            </a:prstGeom>
            <a:solidFill>
              <a:schemeClr val="bg2"/>
            </a:solidFill>
            <a:ln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6" name="직사각형 25">
              <a:extLst>
                <a:ext uri="{FF2B5EF4-FFF2-40B4-BE49-F238E27FC236}">
                  <a16:creationId xmlns:a16="http://schemas.microsoft.com/office/drawing/2014/main" id="{A22B125E-4440-4BE6-96B1-64053E5B17BE}"/>
                </a:ext>
              </a:extLst>
            </p:cNvPr>
            <p:cNvSpPr/>
            <p:nvPr/>
          </p:nvSpPr>
          <p:spPr>
            <a:xfrm>
              <a:off x="3913966" y="3088619"/>
              <a:ext cx="591421" cy="126286"/>
            </a:xfrm>
            <a:prstGeom prst="rect">
              <a:avLst/>
            </a:prstGeom>
            <a:solidFill>
              <a:schemeClr val="bg2"/>
            </a:solidFill>
            <a:ln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43" name="직사각형 42">
            <a:extLst>
              <a:ext uri="{FF2B5EF4-FFF2-40B4-BE49-F238E27FC236}">
                <a16:creationId xmlns:a16="http://schemas.microsoft.com/office/drawing/2014/main" id="{6E8DA712-E6B9-40CF-8105-64EC160F7771}"/>
              </a:ext>
            </a:extLst>
          </p:cNvPr>
          <p:cNvSpPr/>
          <p:nvPr/>
        </p:nvSpPr>
        <p:spPr>
          <a:xfrm>
            <a:off x="5806911" y="6353666"/>
            <a:ext cx="1008755" cy="18853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tx1"/>
              </a:solidFill>
            </a:endParaRPr>
          </a:p>
        </p:txBody>
      </p:sp>
      <p:sp>
        <p:nvSpPr>
          <p:cNvPr id="28" name="직사각형 27">
            <a:extLst>
              <a:ext uri="{FF2B5EF4-FFF2-40B4-BE49-F238E27FC236}">
                <a16:creationId xmlns:a16="http://schemas.microsoft.com/office/drawing/2014/main" id="{3D07075C-2022-4DDE-89CE-6620EDC9A8DF}"/>
              </a:ext>
            </a:extLst>
          </p:cNvPr>
          <p:cNvSpPr/>
          <p:nvPr/>
        </p:nvSpPr>
        <p:spPr>
          <a:xfrm>
            <a:off x="9932565" y="281670"/>
            <a:ext cx="2199864" cy="49500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600" b="1" kern="0">
                <a:solidFill>
                  <a:srgbClr val="000000"/>
                </a:solidFill>
                <a:latin typeface="+mn-ea"/>
                <a:cs typeface="Malgun Gothic Semilight" panose="020B0502040204020203" pitchFamily="34" charset="-127"/>
              </a:rPr>
              <a:t>1. </a:t>
            </a:r>
            <a:r>
              <a:rPr lang="ko-KR" altLang="en-US" sz="1600" b="1" kern="0">
                <a:solidFill>
                  <a:srgbClr val="000000"/>
                </a:solidFill>
                <a:latin typeface="+mn-ea"/>
                <a:cs typeface="Malgun Gothic Semilight" panose="020B0502040204020203" pitchFamily="34" charset="-127"/>
              </a:rPr>
              <a:t>사용자 등록</a:t>
            </a:r>
            <a:endParaRPr lang="ko-KR" altLang="en-US" sz="1600" b="1" dirty="0">
              <a:solidFill>
                <a:schemeClr val="tx1"/>
              </a:solidFill>
              <a:latin typeface="+mn-ea"/>
              <a:cs typeface="Malgun Gothic Semilight" panose="020B0502040204020203" pitchFamily="34" charset="-127"/>
            </a:endParaRPr>
          </a:p>
        </p:txBody>
      </p:sp>
      <p:sp>
        <p:nvSpPr>
          <p:cNvPr id="98" name="슬라이드 번호 개체 틀 5">
            <a:extLst>
              <a:ext uri="{FF2B5EF4-FFF2-40B4-BE49-F238E27FC236}">
                <a16:creationId xmlns:a16="http://schemas.microsoft.com/office/drawing/2014/main" id="{5EB61810-84ED-4913-902E-CA111E3630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653554" y="6400925"/>
            <a:ext cx="2743200" cy="365125"/>
          </a:xfrm>
          <a:prstGeom prst="rect">
            <a:avLst/>
          </a:prstGeom>
        </p:spPr>
        <p:txBody>
          <a:bodyPr/>
          <a:lstStyle>
            <a:lvl1pPr algn="ctr">
              <a:defRPr sz="1200"/>
            </a:lvl1pPr>
          </a:lstStyle>
          <a:p>
            <a:fld id="{EA4A837C-89E9-4F8E-9A70-A2B75BFE1A07}" type="slidenum">
              <a:rPr lang="ko-KR" altLang="en-US" smtClean="0"/>
              <a:pPr/>
              <a:t>15</a:t>
            </a:fld>
            <a:endParaRPr lang="ko-KR" altLang="en-US" dirty="0"/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1C1EA299-28A1-4C9E-9D37-FBE6678C84B5}"/>
              </a:ext>
            </a:extLst>
          </p:cNvPr>
          <p:cNvSpPr/>
          <p:nvPr/>
        </p:nvSpPr>
        <p:spPr>
          <a:xfrm>
            <a:off x="348173" y="692804"/>
            <a:ext cx="2831255" cy="4223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 latinLnBrk="0">
              <a:lnSpc>
                <a:spcPct val="180000"/>
              </a:lnSpc>
            </a:pPr>
            <a:r>
              <a:rPr lang="ko-KR" altLang="en-US" sz="1400" b="1" spc="-50">
                <a:latin typeface="+mn-ea"/>
                <a:cs typeface="Arial" charset="0"/>
              </a:rPr>
              <a:t>사용자정보 입력</a:t>
            </a:r>
            <a:endParaRPr lang="ko-KR" altLang="en-US" sz="1400" b="1" spc="-50" dirty="0">
              <a:latin typeface="+mn-ea"/>
              <a:cs typeface="Arial" charset="0"/>
            </a:endParaRPr>
          </a:p>
        </p:txBody>
      </p:sp>
      <p:sp>
        <p:nvSpPr>
          <p:cNvPr id="20" name="직사각형 19">
            <a:extLst>
              <a:ext uri="{FF2B5EF4-FFF2-40B4-BE49-F238E27FC236}">
                <a16:creationId xmlns:a16="http://schemas.microsoft.com/office/drawing/2014/main" id="{5A31A4AF-C5BC-4057-B083-EAB7BE316FE9}"/>
              </a:ext>
            </a:extLst>
          </p:cNvPr>
          <p:cNvSpPr/>
          <p:nvPr/>
        </p:nvSpPr>
        <p:spPr>
          <a:xfrm>
            <a:off x="6801866" y="1412317"/>
            <a:ext cx="5911734" cy="9859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000"/>
              <a:t>① 신규사업자인 경우 정보를 입력한다</a:t>
            </a:r>
            <a:r>
              <a:rPr lang="en-US" altLang="ko-KR" sz="1000"/>
              <a:t>.</a:t>
            </a:r>
            <a:r>
              <a:rPr lang="ko-KR" altLang="en-US" sz="1000"/>
              <a:t> </a:t>
            </a:r>
            <a:endParaRPr lang="en-US" altLang="ko-KR" sz="1000"/>
          </a:p>
          <a:p>
            <a:pPr>
              <a:lnSpc>
                <a:spcPct val="150000"/>
              </a:lnSpc>
            </a:pPr>
            <a:r>
              <a:rPr lang="ko-KR" altLang="en-US" sz="1000"/>
              <a:t>② 기존 등록된 기관의 정보를 불러오고 싶을 경우 기관조회 </a:t>
            </a:r>
            <a:r>
              <a:rPr lang="en-US" altLang="ko-KR" sz="1000"/>
              <a:t>[</a:t>
            </a:r>
            <a:r>
              <a:rPr lang="ko-KR" altLang="en-US" sz="1000"/>
              <a:t>조회</a:t>
            </a:r>
            <a:r>
              <a:rPr lang="en-US" altLang="ko-KR" sz="1000"/>
              <a:t>] </a:t>
            </a:r>
            <a:r>
              <a:rPr lang="ko-KR" altLang="en-US" sz="1000"/>
              <a:t>버튼을 </a:t>
            </a:r>
            <a:endParaRPr lang="en-US" altLang="ko-KR" sz="1000"/>
          </a:p>
          <a:p>
            <a:pPr>
              <a:lnSpc>
                <a:spcPct val="150000"/>
              </a:lnSpc>
            </a:pPr>
            <a:r>
              <a:rPr lang="ko-KR" altLang="en-US" sz="1000"/>
              <a:t> 클릭하여 등록된 기관을 검색 및 선택하여 해당 기관의 정보를 불러올 수 있다</a:t>
            </a:r>
            <a:r>
              <a:rPr lang="en-US" altLang="ko-KR" sz="1000"/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000"/>
              <a:t>( [</a:t>
            </a:r>
            <a:r>
              <a:rPr lang="ko-KR" altLang="en-US" sz="1000"/>
              <a:t>조회</a:t>
            </a:r>
            <a:r>
              <a:rPr lang="en-US" altLang="ko-KR" sz="1000"/>
              <a:t>] </a:t>
            </a:r>
            <a:r>
              <a:rPr lang="ko-KR" altLang="en-US" sz="1000"/>
              <a:t>클릭 시 기관을 조회 및 검색하는 창에서 기관을 선택한다</a:t>
            </a:r>
            <a:r>
              <a:rPr lang="en-US" altLang="ko-KR" sz="1000"/>
              <a:t>. )</a:t>
            </a:r>
          </a:p>
        </p:txBody>
      </p:sp>
      <p:sp>
        <p:nvSpPr>
          <p:cNvPr id="21" name="타원 20">
            <a:extLst>
              <a:ext uri="{FF2B5EF4-FFF2-40B4-BE49-F238E27FC236}">
                <a16:creationId xmlns:a16="http://schemas.microsoft.com/office/drawing/2014/main" id="{62E1F7B0-98B1-42D8-8490-D8CBD4965ED4}"/>
              </a:ext>
            </a:extLst>
          </p:cNvPr>
          <p:cNvSpPr/>
          <p:nvPr/>
        </p:nvSpPr>
        <p:spPr>
          <a:xfrm>
            <a:off x="431680" y="1855168"/>
            <a:ext cx="180000" cy="1800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b="1" dirty="0"/>
              <a:t>1</a:t>
            </a:r>
            <a:endParaRPr lang="ko-KR" altLang="en-US" sz="1000" b="1" dirty="0"/>
          </a:p>
        </p:txBody>
      </p:sp>
      <p:sp>
        <p:nvSpPr>
          <p:cNvPr id="18" name="직사각형 17">
            <a:extLst>
              <a:ext uri="{FF2B5EF4-FFF2-40B4-BE49-F238E27FC236}">
                <a16:creationId xmlns:a16="http://schemas.microsoft.com/office/drawing/2014/main" id="{032CB78F-1775-4A19-A44C-C4AB5A9CFBD5}"/>
              </a:ext>
            </a:extLst>
          </p:cNvPr>
          <p:cNvSpPr/>
          <p:nvPr/>
        </p:nvSpPr>
        <p:spPr>
          <a:xfrm>
            <a:off x="1299045" y="2077503"/>
            <a:ext cx="377355" cy="220029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AE18A209-6B79-4CAF-A2CC-CE715A1E734C}"/>
              </a:ext>
            </a:extLst>
          </p:cNvPr>
          <p:cNvSpPr/>
          <p:nvPr/>
        </p:nvSpPr>
        <p:spPr>
          <a:xfrm>
            <a:off x="7734300" y="804863"/>
            <a:ext cx="4109527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000" b="1" spc="-50">
                <a:latin typeface="+mn-ea"/>
                <a:cs typeface="Arial" charset="0"/>
              </a:rPr>
              <a:t>			 Home</a:t>
            </a:r>
            <a:r>
              <a:rPr lang="ko-KR" altLang="en-US" sz="1000" b="1" spc="-50">
                <a:latin typeface="+mn-ea"/>
                <a:cs typeface="Arial" charset="0"/>
              </a:rPr>
              <a:t> </a:t>
            </a:r>
            <a:r>
              <a:rPr lang="en-US" altLang="ko-KR" sz="1000" b="1" spc="-50">
                <a:latin typeface="+mn-ea"/>
                <a:cs typeface="Arial" charset="0"/>
              </a:rPr>
              <a:t>&gt; </a:t>
            </a:r>
            <a:r>
              <a:rPr lang="ko-KR" altLang="en-US" sz="1000" b="1" spc="-50">
                <a:latin typeface="+mn-ea"/>
                <a:cs typeface="Arial" charset="0"/>
              </a:rPr>
              <a:t>사용자등록</a:t>
            </a:r>
            <a:endParaRPr lang="ko-KR" altLang="en-US" sz="1000"/>
          </a:p>
        </p:txBody>
      </p:sp>
      <p:sp>
        <p:nvSpPr>
          <p:cNvPr id="17" name="타원 16">
            <a:extLst>
              <a:ext uri="{FF2B5EF4-FFF2-40B4-BE49-F238E27FC236}">
                <a16:creationId xmlns:a16="http://schemas.microsoft.com/office/drawing/2014/main" id="{F457926D-0CC0-4E60-9A31-92719BA0A04D}"/>
              </a:ext>
            </a:extLst>
          </p:cNvPr>
          <p:cNvSpPr/>
          <p:nvPr/>
        </p:nvSpPr>
        <p:spPr>
          <a:xfrm>
            <a:off x="1586400" y="1945168"/>
            <a:ext cx="180000" cy="1800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b="1" dirty="0"/>
              <a:t>2</a:t>
            </a:r>
            <a:endParaRPr lang="ko-KR" altLang="en-US" sz="1000" b="1" dirty="0"/>
          </a:p>
        </p:txBody>
      </p:sp>
    </p:spTree>
    <p:extLst>
      <p:ext uri="{BB962C8B-B14F-4D97-AF65-F5344CB8AC3E}">
        <p14:creationId xmlns:p14="http://schemas.microsoft.com/office/powerpoint/2010/main" val="114415533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그룹 6">
            <a:extLst>
              <a:ext uri="{FF2B5EF4-FFF2-40B4-BE49-F238E27FC236}">
                <a16:creationId xmlns:a16="http://schemas.microsoft.com/office/drawing/2014/main" id="{8027AE13-202C-4921-96BD-9C340DEC057C}"/>
              </a:ext>
            </a:extLst>
          </p:cNvPr>
          <p:cNvGrpSpPr/>
          <p:nvPr/>
        </p:nvGrpSpPr>
        <p:grpSpPr>
          <a:xfrm>
            <a:off x="423213" y="1175123"/>
            <a:ext cx="6155388" cy="4507754"/>
            <a:chOff x="431680" y="1179357"/>
            <a:chExt cx="6155388" cy="4507754"/>
          </a:xfrm>
        </p:grpSpPr>
        <p:grpSp>
          <p:nvGrpSpPr>
            <p:cNvPr id="15" name="그룹 14">
              <a:extLst>
                <a:ext uri="{FF2B5EF4-FFF2-40B4-BE49-F238E27FC236}">
                  <a16:creationId xmlns:a16="http://schemas.microsoft.com/office/drawing/2014/main" id="{3755AE76-F540-47AA-B96E-80FC0CC22218}"/>
                </a:ext>
              </a:extLst>
            </p:cNvPr>
            <p:cNvGrpSpPr/>
            <p:nvPr/>
          </p:nvGrpSpPr>
          <p:grpSpPr>
            <a:xfrm>
              <a:off x="431680" y="1179357"/>
              <a:ext cx="6155387" cy="4259837"/>
              <a:chOff x="431680" y="1179357"/>
              <a:chExt cx="6155387" cy="4259837"/>
            </a:xfrm>
          </p:grpSpPr>
          <p:grpSp>
            <p:nvGrpSpPr>
              <p:cNvPr id="16" name="그룹 15">
                <a:extLst>
                  <a:ext uri="{FF2B5EF4-FFF2-40B4-BE49-F238E27FC236}">
                    <a16:creationId xmlns:a16="http://schemas.microsoft.com/office/drawing/2014/main" id="{05C0D81A-24C5-4A69-917C-3C958999C6A7}"/>
                  </a:ext>
                </a:extLst>
              </p:cNvPr>
              <p:cNvGrpSpPr/>
              <p:nvPr/>
            </p:nvGrpSpPr>
            <p:grpSpPr>
              <a:xfrm>
                <a:off x="431680" y="1179357"/>
                <a:ext cx="6155387" cy="4259837"/>
                <a:chOff x="431680" y="1179357"/>
                <a:chExt cx="6155387" cy="4259837"/>
              </a:xfrm>
            </p:grpSpPr>
            <p:pic>
              <p:nvPicPr>
                <p:cNvPr id="23" name="그림 22">
                  <a:extLst>
                    <a:ext uri="{FF2B5EF4-FFF2-40B4-BE49-F238E27FC236}">
                      <a16:creationId xmlns:a16="http://schemas.microsoft.com/office/drawing/2014/main" id="{7FF2A41E-45C8-403D-A35D-25F92A886431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431680" y="1179357"/>
                  <a:ext cx="6155387" cy="4259837"/>
                </a:xfrm>
                <a:prstGeom prst="rect">
                  <a:avLst/>
                </a:prstGeom>
              </p:spPr>
            </p:pic>
            <p:sp>
              <p:nvSpPr>
                <p:cNvPr id="26" name="직사각형 25">
                  <a:extLst>
                    <a:ext uri="{FF2B5EF4-FFF2-40B4-BE49-F238E27FC236}">
                      <a16:creationId xmlns:a16="http://schemas.microsoft.com/office/drawing/2014/main" id="{CA34FB8C-5193-488D-9AC2-0E26BE2C0D3C}"/>
                    </a:ext>
                  </a:extLst>
                </p:cNvPr>
                <p:cNvSpPr/>
                <p:nvPr/>
              </p:nvSpPr>
              <p:spPr>
                <a:xfrm>
                  <a:off x="1447797" y="2599981"/>
                  <a:ext cx="313268" cy="126286"/>
                </a:xfrm>
                <a:prstGeom prst="rect">
                  <a:avLst/>
                </a:prstGeom>
                <a:solidFill>
                  <a:schemeClr val="bg2">
                    <a:lumMod val="90000"/>
                  </a:schemeClr>
                </a:solidFill>
                <a:ln>
                  <a:solidFill>
                    <a:schemeClr val="bg2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/>
                </a:p>
              </p:txBody>
            </p:sp>
          </p:grpSp>
          <p:sp>
            <p:nvSpPr>
              <p:cNvPr id="17" name="직사각형 16">
                <a:extLst>
                  <a:ext uri="{FF2B5EF4-FFF2-40B4-BE49-F238E27FC236}">
                    <a16:creationId xmlns:a16="http://schemas.microsoft.com/office/drawing/2014/main" id="{1EDB2E88-A3F6-4211-8BD9-E1671CBC7382}"/>
                  </a:ext>
                </a:extLst>
              </p:cNvPr>
              <p:cNvSpPr/>
              <p:nvPr/>
            </p:nvSpPr>
            <p:spPr>
              <a:xfrm>
                <a:off x="4505387" y="2352019"/>
                <a:ext cx="313268" cy="126286"/>
              </a:xfrm>
              <a:prstGeom prst="rect">
                <a:avLst/>
              </a:prstGeom>
              <a:solidFill>
                <a:schemeClr val="bg2">
                  <a:lumMod val="90000"/>
                </a:schemeClr>
              </a:solidFill>
              <a:ln>
                <a:solidFill>
                  <a:schemeClr val="bg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9" name="직사각형 18">
                <a:extLst>
                  <a:ext uri="{FF2B5EF4-FFF2-40B4-BE49-F238E27FC236}">
                    <a16:creationId xmlns:a16="http://schemas.microsoft.com/office/drawing/2014/main" id="{008230E1-F27D-4838-B4D3-A6CF97CF62F2}"/>
                  </a:ext>
                </a:extLst>
              </p:cNvPr>
              <p:cNvSpPr/>
              <p:nvPr/>
            </p:nvSpPr>
            <p:spPr>
              <a:xfrm>
                <a:off x="1974976" y="3088620"/>
                <a:ext cx="683558" cy="126286"/>
              </a:xfrm>
              <a:prstGeom prst="rect">
                <a:avLst/>
              </a:prstGeom>
              <a:solidFill>
                <a:schemeClr val="bg2"/>
              </a:solidFill>
              <a:ln>
                <a:solidFill>
                  <a:schemeClr val="bg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2" name="직사각형 21">
                <a:extLst>
                  <a:ext uri="{FF2B5EF4-FFF2-40B4-BE49-F238E27FC236}">
                    <a16:creationId xmlns:a16="http://schemas.microsoft.com/office/drawing/2014/main" id="{49F115E5-FC6C-44AA-83D9-EB67960F368D}"/>
                  </a:ext>
                </a:extLst>
              </p:cNvPr>
              <p:cNvSpPr/>
              <p:nvPr/>
            </p:nvSpPr>
            <p:spPr>
              <a:xfrm>
                <a:off x="3913966" y="3088619"/>
                <a:ext cx="591421" cy="126286"/>
              </a:xfrm>
              <a:prstGeom prst="rect">
                <a:avLst/>
              </a:prstGeom>
              <a:solidFill>
                <a:schemeClr val="bg2"/>
              </a:solidFill>
              <a:ln>
                <a:solidFill>
                  <a:schemeClr val="bg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  <p:pic>
          <p:nvPicPr>
            <p:cNvPr id="6" name="그림 5">
              <a:extLst>
                <a:ext uri="{FF2B5EF4-FFF2-40B4-BE49-F238E27FC236}">
                  <a16:creationId xmlns:a16="http://schemas.microsoft.com/office/drawing/2014/main" id="{2DF5D9C9-932E-4207-93D6-BAAF2A1C49B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3562" y="3336581"/>
              <a:ext cx="6133506" cy="2350530"/>
            </a:xfrm>
            <a:prstGeom prst="rect">
              <a:avLst/>
            </a:prstGeom>
          </p:spPr>
        </p:pic>
      </p:grpSp>
      <p:sp>
        <p:nvSpPr>
          <p:cNvPr id="43" name="직사각형 42">
            <a:extLst>
              <a:ext uri="{FF2B5EF4-FFF2-40B4-BE49-F238E27FC236}">
                <a16:creationId xmlns:a16="http://schemas.microsoft.com/office/drawing/2014/main" id="{6E8DA712-E6B9-40CF-8105-64EC160F7771}"/>
              </a:ext>
            </a:extLst>
          </p:cNvPr>
          <p:cNvSpPr/>
          <p:nvPr/>
        </p:nvSpPr>
        <p:spPr>
          <a:xfrm>
            <a:off x="5806911" y="6353666"/>
            <a:ext cx="1008755" cy="18853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tx1"/>
              </a:solidFill>
            </a:endParaRPr>
          </a:p>
        </p:txBody>
      </p:sp>
      <p:sp>
        <p:nvSpPr>
          <p:cNvPr id="28" name="직사각형 27">
            <a:extLst>
              <a:ext uri="{FF2B5EF4-FFF2-40B4-BE49-F238E27FC236}">
                <a16:creationId xmlns:a16="http://schemas.microsoft.com/office/drawing/2014/main" id="{3D07075C-2022-4DDE-89CE-6620EDC9A8DF}"/>
              </a:ext>
            </a:extLst>
          </p:cNvPr>
          <p:cNvSpPr/>
          <p:nvPr/>
        </p:nvSpPr>
        <p:spPr>
          <a:xfrm>
            <a:off x="9932565" y="281670"/>
            <a:ext cx="2199864" cy="49500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600" b="1" kern="0">
                <a:solidFill>
                  <a:srgbClr val="000000"/>
                </a:solidFill>
                <a:latin typeface="+mn-ea"/>
                <a:cs typeface="Malgun Gothic Semilight" panose="020B0502040204020203" pitchFamily="34" charset="-127"/>
              </a:rPr>
              <a:t>1. </a:t>
            </a:r>
            <a:r>
              <a:rPr lang="ko-KR" altLang="en-US" sz="1600" b="1" kern="0">
                <a:solidFill>
                  <a:srgbClr val="000000"/>
                </a:solidFill>
                <a:latin typeface="+mn-ea"/>
                <a:cs typeface="Malgun Gothic Semilight" panose="020B0502040204020203" pitchFamily="34" charset="-127"/>
              </a:rPr>
              <a:t>사용자 등록</a:t>
            </a:r>
            <a:endParaRPr lang="ko-KR" altLang="en-US" sz="1600" b="1" dirty="0">
              <a:solidFill>
                <a:schemeClr val="tx1"/>
              </a:solidFill>
              <a:latin typeface="+mn-ea"/>
              <a:cs typeface="Malgun Gothic Semilight" panose="020B0502040204020203" pitchFamily="34" charset="-127"/>
            </a:endParaRPr>
          </a:p>
        </p:txBody>
      </p:sp>
      <p:sp>
        <p:nvSpPr>
          <p:cNvPr id="98" name="슬라이드 번호 개체 틀 5">
            <a:extLst>
              <a:ext uri="{FF2B5EF4-FFF2-40B4-BE49-F238E27FC236}">
                <a16:creationId xmlns:a16="http://schemas.microsoft.com/office/drawing/2014/main" id="{5EB61810-84ED-4913-902E-CA111E3630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653554" y="6400925"/>
            <a:ext cx="2743200" cy="365125"/>
          </a:xfrm>
          <a:prstGeom prst="rect">
            <a:avLst/>
          </a:prstGeom>
        </p:spPr>
        <p:txBody>
          <a:bodyPr/>
          <a:lstStyle>
            <a:lvl1pPr algn="ctr">
              <a:defRPr sz="1200"/>
            </a:lvl1pPr>
          </a:lstStyle>
          <a:p>
            <a:fld id="{EA4A837C-89E9-4F8E-9A70-A2B75BFE1A07}" type="slidenum">
              <a:rPr lang="ko-KR" altLang="en-US" smtClean="0"/>
              <a:pPr/>
              <a:t>16</a:t>
            </a:fld>
            <a:endParaRPr lang="ko-KR" altLang="en-US" dirty="0"/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1C1EA299-28A1-4C9E-9D37-FBE6678C84B5}"/>
              </a:ext>
            </a:extLst>
          </p:cNvPr>
          <p:cNvSpPr/>
          <p:nvPr/>
        </p:nvSpPr>
        <p:spPr>
          <a:xfrm>
            <a:off x="348173" y="692804"/>
            <a:ext cx="2831255" cy="4223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 latinLnBrk="0">
              <a:lnSpc>
                <a:spcPct val="180000"/>
              </a:lnSpc>
            </a:pPr>
            <a:r>
              <a:rPr lang="ko-KR" altLang="en-US" sz="1400" b="1" spc="-50">
                <a:latin typeface="+mn-ea"/>
                <a:cs typeface="Arial" charset="0"/>
              </a:rPr>
              <a:t>사용자정보 입력</a:t>
            </a:r>
            <a:endParaRPr lang="ko-KR" altLang="en-US" sz="1400" b="1" spc="-50" dirty="0">
              <a:latin typeface="+mn-ea"/>
              <a:cs typeface="Arial" charset="0"/>
            </a:endParaRPr>
          </a:p>
        </p:txBody>
      </p:sp>
      <p:sp>
        <p:nvSpPr>
          <p:cNvPr id="20" name="직사각형 19">
            <a:extLst>
              <a:ext uri="{FF2B5EF4-FFF2-40B4-BE49-F238E27FC236}">
                <a16:creationId xmlns:a16="http://schemas.microsoft.com/office/drawing/2014/main" id="{5A31A4AF-C5BC-4057-B083-EAB7BE316FE9}"/>
              </a:ext>
            </a:extLst>
          </p:cNvPr>
          <p:cNvSpPr/>
          <p:nvPr/>
        </p:nvSpPr>
        <p:spPr>
          <a:xfrm>
            <a:off x="6726154" y="1245318"/>
            <a:ext cx="5911734" cy="5242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000"/>
              <a:t>① 담장자 정보를 입력 후 아이디 중복확인을 진행한다</a:t>
            </a:r>
            <a:r>
              <a:rPr lang="en-US" altLang="ko-KR" sz="1000"/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sz="1000"/>
              <a:t>② </a:t>
            </a:r>
            <a:r>
              <a:rPr lang="en-US" altLang="ko-KR" sz="1000"/>
              <a:t>[</a:t>
            </a:r>
            <a:r>
              <a:rPr lang="ko-KR" altLang="en-US" sz="1000"/>
              <a:t>간편인증</a:t>
            </a:r>
            <a:r>
              <a:rPr lang="en-US" altLang="ko-KR" sz="1000"/>
              <a:t>]</a:t>
            </a:r>
            <a:r>
              <a:rPr lang="ko-KR" altLang="en-US" sz="1000"/>
              <a:t>버튼 클릭 시</a:t>
            </a:r>
            <a:r>
              <a:rPr lang="en-US" altLang="ko-KR" sz="1000"/>
              <a:t> </a:t>
            </a:r>
            <a:r>
              <a:rPr lang="ko-KR" altLang="en-US" sz="1000"/>
              <a:t>전자인증창이 표출되며</a:t>
            </a:r>
            <a:r>
              <a:rPr lang="en-US" altLang="ko-KR" sz="1000"/>
              <a:t>,</a:t>
            </a:r>
            <a:r>
              <a:rPr lang="ko-KR" altLang="en-US" sz="1000"/>
              <a:t> 가입자 인증서 확인을 받는다</a:t>
            </a:r>
            <a:r>
              <a:rPr lang="en-US" altLang="ko-KR" sz="1000"/>
              <a:t>.</a:t>
            </a:r>
            <a:r>
              <a:rPr lang="ko-KR" altLang="en-US" sz="1000"/>
              <a:t> </a:t>
            </a:r>
            <a:r>
              <a:rPr lang="en-US" altLang="ko-KR" sz="1000"/>
              <a:t> </a:t>
            </a:r>
          </a:p>
        </p:txBody>
      </p:sp>
      <p:sp>
        <p:nvSpPr>
          <p:cNvPr id="21" name="타원 20">
            <a:extLst>
              <a:ext uri="{FF2B5EF4-FFF2-40B4-BE49-F238E27FC236}">
                <a16:creationId xmlns:a16="http://schemas.microsoft.com/office/drawing/2014/main" id="{62E1F7B0-98B1-42D8-8490-D8CBD4965ED4}"/>
              </a:ext>
            </a:extLst>
          </p:cNvPr>
          <p:cNvSpPr/>
          <p:nvPr/>
        </p:nvSpPr>
        <p:spPr>
          <a:xfrm>
            <a:off x="2930646" y="3481054"/>
            <a:ext cx="180000" cy="1800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b="1" dirty="0"/>
              <a:t>1</a:t>
            </a:r>
            <a:endParaRPr lang="ko-KR" altLang="en-US" sz="1000" b="1" dirty="0"/>
          </a:p>
        </p:txBody>
      </p:sp>
      <p:sp>
        <p:nvSpPr>
          <p:cNvPr id="25" name="타원 24">
            <a:extLst>
              <a:ext uri="{FF2B5EF4-FFF2-40B4-BE49-F238E27FC236}">
                <a16:creationId xmlns:a16="http://schemas.microsoft.com/office/drawing/2014/main" id="{FDF8A137-5B1D-4FA6-AA68-21FCCA363408}"/>
              </a:ext>
            </a:extLst>
          </p:cNvPr>
          <p:cNvSpPr/>
          <p:nvPr/>
        </p:nvSpPr>
        <p:spPr>
          <a:xfrm>
            <a:off x="5810065" y="3481054"/>
            <a:ext cx="180000" cy="1800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b="1" dirty="0"/>
              <a:t>2</a:t>
            </a:r>
            <a:endParaRPr lang="ko-KR" altLang="en-US" sz="1000" b="1" dirty="0"/>
          </a:p>
        </p:txBody>
      </p:sp>
      <p:sp>
        <p:nvSpPr>
          <p:cNvPr id="13" name="직사각형 12">
            <a:extLst>
              <a:ext uri="{FF2B5EF4-FFF2-40B4-BE49-F238E27FC236}">
                <a16:creationId xmlns:a16="http://schemas.microsoft.com/office/drawing/2014/main" id="{6D8401EC-72C0-41A6-92EF-48DC95919027}"/>
              </a:ext>
            </a:extLst>
          </p:cNvPr>
          <p:cNvSpPr/>
          <p:nvPr/>
        </p:nvSpPr>
        <p:spPr>
          <a:xfrm>
            <a:off x="7734300" y="804863"/>
            <a:ext cx="4109527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000" b="1" spc="-50">
                <a:latin typeface="+mn-ea"/>
                <a:cs typeface="Arial" charset="0"/>
              </a:rPr>
              <a:t>			 Home</a:t>
            </a:r>
            <a:r>
              <a:rPr lang="ko-KR" altLang="en-US" sz="1000" b="1" spc="-50">
                <a:latin typeface="+mn-ea"/>
                <a:cs typeface="Arial" charset="0"/>
              </a:rPr>
              <a:t> </a:t>
            </a:r>
            <a:r>
              <a:rPr lang="en-US" altLang="ko-KR" sz="1000" b="1" spc="-50">
                <a:latin typeface="+mn-ea"/>
                <a:cs typeface="Arial" charset="0"/>
              </a:rPr>
              <a:t>&gt; </a:t>
            </a:r>
            <a:r>
              <a:rPr lang="ko-KR" altLang="en-US" sz="1000" b="1" spc="-50">
                <a:latin typeface="+mn-ea"/>
                <a:cs typeface="Arial" charset="0"/>
              </a:rPr>
              <a:t>사용자등록</a:t>
            </a:r>
            <a:endParaRPr lang="ko-KR" altLang="en-US" sz="1000"/>
          </a:p>
        </p:txBody>
      </p:sp>
      <p:pic>
        <p:nvPicPr>
          <p:cNvPr id="27" name="object 16">
            <a:extLst>
              <a:ext uri="{FF2B5EF4-FFF2-40B4-BE49-F238E27FC236}">
                <a16:creationId xmlns:a16="http://schemas.microsoft.com/office/drawing/2014/main" id="{E8580D15-B96D-4618-BA68-04F92DEC45BC}"/>
              </a:ext>
            </a:extLst>
          </p:cNvPr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7196339" y="2598775"/>
            <a:ext cx="2743200" cy="2829523"/>
          </a:xfrm>
          <a:prstGeom prst="rect">
            <a:avLst/>
          </a:prstGeom>
        </p:spPr>
      </p:pic>
      <p:sp>
        <p:nvSpPr>
          <p:cNvPr id="29" name="타원 28">
            <a:extLst>
              <a:ext uri="{FF2B5EF4-FFF2-40B4-BE49-F238E27FC236}">
                <a16:creationId xmlns:a16="http://schemas.microsoft.com/office/drawing/2014/main" id="{E17C56E4-4B10-4FC1-9949-89BEAAEEDEA3}"/>
              </a:ext>
            </a:extLst>
          </p:cNvPr>
          <p:cNvSpPr/>
          <p:nvPr/>
        </p:nvSpPr>
        <p:spPr>
          <a:xfrm>
            <a:off x="7106338" y="2568890"/>
            <a:ext cx="180000" cy="1800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b="1" dirty="0"/>
              <a:t>2</a:t>
            </a:r>
            <a:endParaRPr lang="ko-KR" altLang="en-US" sz="1000" b="1" dirty="0"/>
          </a:p>
        </p:txBody>
      </p:sp>
      <p:sp>
        <p:nvSpPr>
          <p:cNvPr id="24" name="직사각형 23">
            <a:extLst>
              <a:ext uri="{FF2B5EF4-FFF2-40B4-BE49-F238E27FC236}">
                <a16:creationId xmlns:a16="http://schemas.microsoft.com/office/drawing/2014/main" id="{F64686E9-9DAD-4218-8869-65A0B01DEC60}"/>
              </a:ext>
            </a:extLst>
          </p:cNvPr>
          <p:cNvSpPr/>
          <p:nvPr/>
        </p:nvSpPr>
        <p:spPr>
          <a:xfrm>
            <a:off x="4588933" y="4444111"/>
            <a:ext cx="888920" cy="18718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0823613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그룹 3">
            <a:extLst>
              <a:ext uri="{FF2B5EF4-FFF2-40B4-BE49-F238E27FC236}">
                <a16:creationId xmlns:a16="http://schemas.microsoft.com/office/drawing/2014/main" id="{901532A7-0879-4779-BACA-AD4181C49AAE}"/>
              </a:ext>
            </a:extLst>
          </p:cNvPr>
          <p:cNvGrpSpPr/>
          <p:nvPr/>
        </p:nvGrpSpPr>
        <p:grpSpPr>
          <a:xfrm>
            <a:off x="348172" y="1234848"/>
            <a:ext cx="6377981" cy="3743552"/>
            <a:chOff x="348173" y="1036405"/>
            <a:chExt cx="6270338" cy="3340059"/>
          </a:xfrm>
        </p:grpSpPr>
        <p:pic>
          <p:nvPicPr>
            <p:cNvPr id="31" name="그림 30">
              <a:extLst>
                <a:ext uri="{FF2B5EF4-FFF2-40B4-BE49-F238E27FC236}">
                  <a16:creationId xmlns:a16="http://schemas.microsoft.com/office/drawing/2014/main" id="{42C5D996-35DD-4050-9F64-DA3C72C24C3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27995"/>
            <a:stretch/>
          </p:blipFill>
          <p:spPr>
            <a:xfrm>
              <a:off x="348173" y="1036405"/>
              <a:ext cx="6270338" cy="1692485"/>
            </a:xfrm>
            <a:prstGeom prst="rect">
              <a:avLst/>
            </a:prstGeom>
          </p:spPr>
        </p:pic>
        <p:pic>
          <p:nvPicPr>
            <p:cNvPr id="3" name="그림 2">
              <a:extLst>
                <a:ext uri="{FF2B5EF4-FFF2-40B4-BE49-F238E27FC236}">
                  <a16:creationId xmlns:a16="http://schemas.microsoft.com/office/drawing/2014/main" id="{1E5F2C86-98E5-4EFF-9D75-8CB22E26260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1151" y="2619512"/>
              <a:ext cx="6247360" cy="1756952"/>
            </a:xfrm>
            <a:prstGeom prst="rect">
              <a:avLst/>
            </a:prstGeom>
          </p:spPr>
        </p:pic>
      </p:grpSp>
      <p:sp>
        <p:nvSpPr>
          <p:cNvPr id="43" name="직사각형 42">
            <a:extLst>
              <a:ext uri="{FF2B5EF4-FFF2-40B4-BE49-F238E27FC236}">
                <a16:creationId xmlns:a16="http://schemas.microsoft.com/office/drawing/2014/main" id="{6E8DA712-E6B9-40CF-8105-64EC160F7771}"/>
              </a:ext>
            </a:extLst>
          </p:cNvPr>
          <p:cNvSpPr/>
          <p:nvPr/>
        </p:nvSpPr>
        <p:spPr>
          <a:xfrm>
            <a:off x="5806911" y="6353666"/>
            <a:ext cx="1008755" cy="18853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tx1"/>
              </a:solidFill>
            </a:endParaRPr>
          </a:p>
        </p:txBody>
      </p:sp>
      <p:sp>
        <p:nvSpPr>
          <p:cNvPr id="28" name="직사각형 27">
            <a:extLst>
              <a:ext uri="{FF2B5EF4-FFF2-40B4-BE49-F238E27FC236}">
                <a16:creationId xmlns:a16="http://schemas.microsoft.com/office/drawing/2014/main" id="{3D07075C-2022-4DDE-89CE-6620EDC9A8DF}"/>
              </a:ext>
            </a:extLst>
          </p:cNvPr>
          <p:cNvSpPr/>
          <p:nvPr/>
        </p:nvSpPr>
        <p:spPr>
          <a:xfrm>
            <a:off x="9932565" y="281670"/>
            <a:ext cx="2199864" cy="49500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600" b="1" kern="0">
                <a:solidFill>
                  <a:srgbClr val="000000"/>
                </a:solidFill>
                <a:latin typeface="+mn-ea"/>
                <a:cs typeface="Malgun Gothic Semilight" panose="020B0502040204020203" pitchFamily="34" charset="-127"/>
              </a:rPr>
              <a:t>1. </a:t>
            </a:r>
            <a:r>
              <a:rPr lang="ko-KR" altLang="en-US" sz="1600" b="1" kern="0">
                <a:solidFill>
                  <a:srgbClr val="000000"/>
                </a:solidFill>
                <a:latin typeface="+mn-ea"/>
                <a:cs typeface="Malgun Gothic Semilight" panose="020B0502040204020203" pitchFamily="34" charset="-127"/>
              </a:rPr>
              <a:t>사용자 등록</a:t>
            </a:r>
            <a:endParaRPr lang="ko-KR" altLang="en-US" sz="1600" b="1" dirty="0">
              <a:solidFill>
                <a:schemeClr val="tx1"/>
              </a:solidFill>
              <a:latin typeface="+mn-ea"/>
              <a:cs typeface="Malgun Gothic Semilight" panose="020B0502040204020203" pitchFamily="34" charset="-127"/>
            </a:endParaRPr>
          </a:p>
        </p:txBody>
      </p:sp>
      <p:sp>
        <p:nvSpPr>
          <p:cNvPr id="98" name="슬라이드 번호 개체 틀 5">
            <a:extLst>
              <a:ext uri="{FF2B5EF4-FFF2-40B4-BE49-F238E27FC236}">
                <a16:creationId xmlns:a16="http://schemas.microsoft.com/office/drawing/2014/main" id="{5EB61810-84ED-4913-902E-CA111E3630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653554" y="6400925"/>
            <a:ext cx="2743200" cy="365125"/>
          </a:xfrm>
          <a:prstGeom prst="rect">
            <a:avLst/>
          </a:prstGeom>
        </p:spPr>
        <p:txBody>
          <a:bodyPr/>
          <a:lstStyle>
            <a:lvl1pPr algn="ctr">
              <a:defRPr sz="1200"/>
            </a:lvl1pPr>
          </a:lstStyle>
          <a:p>
            <a:fld id="{EA4A837C-89E9-4F8E-9A70-A2B75BFE1A07}" type="slidenum">
              <a:rPr lang="ko-KR" altLang="en-US" smtClean="0"/>
              <a:pPr/>
              <a:t>17</a:t>
            </a:fld>
            <a:endParaRPr lang="ko-KR" altLang="en-US" dirty="0"/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1C1EA299-28A1-4C9E-9D37-FBE6678C84B5}"/>
              </a:ext>
            </a:extLst>
          </p:cNvPr>
          <p:cNvSpPr/>
          <p:nvPr/>
        </p:nvSpPr>
        <p:spPr>
          <a:xfrm>
            <a:off x="348173" y="692804"/>
            <a:ext cx="2831255" cy="4223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 latinLnBrk="0">
              <a:lnSpc>
                <a:spcPct val="180000"/>
              </a:lnSpc>
            </a:pPr>
            <a:r>
              <a:rPr lang="ko-KR" altLang="en-US" sz="1400" b="1" spc="-50">
                <a:latin typeface="+mn-ea"/>
                <a:cs typeface="Arial" charset="0"/>
              </a:rPr>
              <a:t>사용자정보 입력</a:t>
            </a:r>
            <a:endParaRPr lang="ko-KR" altLang="en-US" sz="1400" b="1" spc="-50" dirty="0">
              <a:latin typeface="+mn-ea"/>
              <a:cs typeface="Arial" charset="0"/>
            </a:endParaRPr>
          </a:p>
        </p:txBody>
      </p:sp>
      <p:sp>
        <p:nvSpPr>
          <p:cNvPr id="20" name="직사각형 19">
            <a:extLst>
              <a:ext uri="{FF2B5EF4-FFF2-40B4-BE49-F238E27FC236}">
                <a16:creationId xmlns:a16="http://schemas.microsoft.com/office/drawing/2014/main" id="{5A31A4AF-C5BC-4057-B083-EAB7BE316FE9}"/>
              </a:ext>
            </a:extLst>
          </p:cNvPr>
          <p:cNvSpPr/>
          <p:nvPr/>
        </p:nvSpPr>
        <p:spPr>
          <a:xfrm>
            <a:off x="6726154" y="1245318"/>
            <a:ext cx="5911734" cy="12167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000"/>
              <a:t>① </a:t>
            </a:r>
            <a:r>
              <a:rPr lang="en-US" altLang="ko-KR" sz="1000"/>
              <a:t>[+</a:t>
            </a:r>
            <a:r>
              <a:rPr lang="ko-KR" altLang="en-US" sz="1000"/>
              <a:t>추가</a:t>
            </a:r>
            <a:r>
              <a:rPr lang="en-US" altLang="ko-KR" sz="1000"/>
              <a:t>]</a:t>
            </a:r>
            <a:r>
              <a:rPr lang="ko-KR" altLang="en-US" sz="1000"/>
              <a:t>버튼을 클릭하여 위탁운영 정보를 등록한다</a:t>
            </a:r>
            <a:r>
              <a:rPr lang="en-US" altLang="ko-KR" sz="1000"/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sz="1000"/>
              <a:t>② </a:t>
            </a:r>
            <a:r>
              <a:rPr lang="en-US" altLang="ko-KR" sz="1000"/>
              <a:t>[</a:t>
            </a:r>
            <a:r>
              <a:rPr lang="ko-KR" altLang="en-US" sz="1000"/>
              <a:t>조회</a:t>
            </a:r>
            <a:r>
              <a:rPr lang="en-US" altLang="ko-KR" sz="1000"/>
              <a:t>]</a:t>
            </a:r>
            <a:r>
              <a:rPr lang="ko-KR" altLang="en-US" sz="1000"/>
              <a:t>클릭 하여 해당 위탁시설 조회</a:t>
            </a:r>
            <a:r>
              <a:rPr lang="en-US" altLang="ko-KR" sz="1000"/>
              <a:t>/</a:t>
            </a:r>
            <a:r>
              <a:rPr lang="ko-KR" altLang="en-US" sz="1000"/>
              <a:t>선택 한다</a:t>
            </a:r>
            <a:r>
              <a:rPr lang="en-US" altLang="ko-KR" sz="1000"/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sz="1000"/>
              <a:t>③ 위탁시설 운영기간 날짜 선택 후 </a:t>
            </a:r>
            <a:r>
              <a:rPr lang="en-US" altLang="ko-KR" sz="1000"/>
              <a:t>[</a:t>
            </a:r>
            <a:r>
              <a:rPr lang="ko-KR" altLang="en-US" sz="1000"/>
              <a:t>중복확인</a:t>
            </a:r>
            <a:r>
              <a:rPr lang="en-US" altLang="ko-KR" sz="1000"/>
              <a:t>]</a:t>
            </a:r>
            <a:r>
              <a:rPr lang="ko-KR" altLang="en-US" sz="1000"/>
              <a:t>클릭하여 운영기간 중복 확인</a:t>
            </a:r>
            <a:endParaRPr lang="en-US" altLang="ko-KR" sz="1000"/>
          </a:p>
          <a:p>
            <a:pPr>
              <a:lnSpc>
                <a:spcPct val="150000"/>
              </a:lnSpc>
            </a:pPr>
            <a:r>
              <a:rPr lang="ko-KR" altLang="en-US" sz="1000"/>
              <a:t>④ </a:t>
            </a:r>
            <a:r>
              <a:rPr lang="en-US" altLang="ko-KR" sz="1000"/>
              <a:t>[</a:t>
            </a:r>
            <a:r>
              <a:rPr lang="ko-KR" altLang="en-US" sz="1000"/>
              <a:t>찾아보기</a:t>
            </a:r>
            <a:r>
              <a:rPr lang="en-US" altLang="ko-KR" sz="1000"/>
              <a:t>]</a:t>
            </a:r>
            <a:r>
              <a:rPr lang="ko-KR" altLang="en-US" sz="1000"/>
              <a:t>클릭하여 운영계약서 파일을 등록한다</a:t>
            </a:r>
            <a:r>
              <a:rPr lang="en-US" altLang="ko-KR" sz="1000"/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000"/>
              <a:t> </a:t>
            </a:r>
          </a:p>
        </p:txBody>
      </p:sp>
      <p:sp>
        <p:nvSpPr>
          <p:cNvPr id="13" name="직사각형 12">
            <a:extLst>
              <a:ext uri="{FF2B5EF4-FFF2-40B4-BE49-F238E27FC236}">
                <a16:creationId xmlns:a16="http://schemas.microsoft.com/office/drawing/2014/main" id="{6D8401EC-72C0-41A6-92EF-48DC95919027}"/>
              </a:ext>
            </a:extLst>
          </p:cNvPr>
          <p:cNvSpPr/>
          <p:nvPr/>
        </p:nvSpPr>
        <p:spPr>
          <a:xfrm>
            <a:off x="7734300" y="804863"/>
            <a:ext cx="4109527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000" b="1" spc="-50">
                <a:latin typeface="+mn-ea"/>
                <a:cs typeface="Arial" charset="0"/>
              </a:rPr>
              <a:t>			 Home</a:t>
            </a:r>
            <a:r>
              <a:rPr lang="ko-KR" altLang="en-US" sz="1000" b="1" spc="-50">
                <a:latin typeface="+mn-ea"/>
                <a:cs typeface="Arial" charset="0"/>
              </a:rPr>
              <a:t> </a:t>
            </a:r>
            <a:r>
              <a:rPr lang="en-US" altLang="ko-KR" sz="1000" b="1" spc="-50">
                <a:latin typeface="+mn-ea"/>
                <a:cs typeface="Arial" charset="0"/>
              </a:rPr>
              <a:t>&gt; </a:t>
            </a:r>
            <a:r>
              <a:rPr lang="ko-KR" altLang="en-US" sz="1000" b="1" spc="-50">
                <a:latin typeface="+mn-ea"/>
                <a:cs typeface="Arial" charset="0"/>
              </a:rPr>
              <a:t>사용자등록</a:t>
            </a:r>
            <a:endParaRPr lang="ko-KR" altLang="en-US" sz="1000"/>
          </a:p>
        </p:txBody>
      </p:sp>
      <p:sp>
        <p:nvSpPr>
          <p:cNvPr id="38" name="직사각형 37">
            <a:extLst>
              <a:ext uri="{FF2B5EF4-FFF2-40B4-BE49-F238E27FC236}">
                <a16:creationId xmlns:a16="http://schemas.microsoft.com/office/drawing/2014/main" id="{AE500DBB-8582-4391-9330-DE4A2C681D83}"/>
              </a:ext>
            </a:extLst>
          </p:cNvPr>
          <p:cNvSpPr/>
          <p:nvPr/>
        </p:nvSpPr>
        <p:spPr>
          <a:xfrm>
            <a:off x="431889" y="3965096"/>
            <a:ext cx="6231377" cy="479904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9" name="타원 38">
            <a:extLst>
              <a:ext uri="{FF2B5EF4-FFF2-40B4-BE49-F238E27FC236}">
                <a16:creationId xmlns:a16="http://schemas.microsoft.com/office/drawing/2014/main" id="{04905514-BA67-4620-879E-654E37C0A282}"/>
              </a:ext>
            </a:extLst>
          </p:cNvPr>
          <p:cNvSpPr/>
          <p:nvPr/>
        </p:nvSpPr>
        <p:spPr>
          <a:xfrm>
            <a:off x="1347379" y="2951792"/>
            <a:ext cx="180000" cy="1800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b="1" dirty="0"/>
              <a:t>1</a:t>
            </a:r>
            <a:endParaRPr lang="ko-KR" altLang="en-US" sz="1000" b="1" dirty="0"/>
          </a:p>
        </p:txBody>
      </p:sp>
      <p:sp>
        <p:nvSpPr>
          <p:cNvPr id="21" name="타원 20">
            <a:extLst>
              <a:ext uri="{FF2B5EF4-FFF2-40B4-BE49-F238E27FC236}">
                <a16:creationId xmlns:a16="http://schemas.microsoft.com/office/drawing/2014/main" id="{62E1F7B0-98B1-42D8-8490-D8CBD4965ED4}"/>
              </a:ext>
            </a:extLst>
          </p:cNvPr>
          <p:cNvSpPr/>
          <p:nvPr/>
        </p:nvSpPr>
        <p:spPr>
          <a:xfrm>
            <a:off x="2558112" y="3875096"/>
            <a:ext cx="180000" cy="1800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b="1" dirty="0"/>
              <a:t>2</a:t>
            </a:r>
            <a:endParaRPr lang="ko-KR" altLang="en-US" sz="1000" b="1" dirty="0"/>
          </a:p>
        </p:txBody>
      </p:sp>
      <p:sp>
        <p:nvSpPr>
          <p:cNvPr id="40" name="타원 39">
            <a:extLst>
              <a:ext uri="{FF2B5EF4-FFF2-40B4-BE49-F238E27FC236}">
                <a16:creationId xmlns:a16="http://schemas.microsoft.com/office/drawing/2014/main" id="{ABEC40E9-775F-4F79-BFAC-701B9264B486}"/>
              </a:ext>
            </a:extLst>
          </p:cNvPr>
          <p:cNvSpPr/>
          <p:nvPr/>
        </p:nvSpPr>
        <p:spPr>
          <a:xfrm>
            <a:off x="5563779" y="3862863"/>
            <a:ext cx="180000" cy="1800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b="1" dirty="0"/>
              <a:t>3</a:t>
            </a:r>
            <a:endParaRPr lang="ko-KR" altLang="en-US" sz="1000" b="1" dirty="0"/>
          </a:p>
        </p:txBody>
      </p:sp>
      <p:sp>
        <p:nvSpPr>
          <p:cNvPr id="41" name="타원 40">
            <a:extLst>
              <a:ext uri="{FF2B5EF4-FFF2-40B4-BE49-F238E27FC236}">
                <a16:creationId xmlns:a16="http://schemas.microsoft.com/office/drawing/2014/main" id="{E15F1828-70F7-481C-882C-1B9FC95ED10D}"/>
              </a:ext>
            </a:extLst>
          </p:cNvPr>
          <p:cNvSpPr/>
          <p:nvPr/>
        </p:nvSpPr>
        <p:spPr>
          <a:xfrm>
            <a:off x="2244845" y="4115048"/>
            <a:ext cx="180000" cy="1800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b="1" dirty="0"/>
              <a:t>4</a:t>
            </a:r>
            <a:endParaRPr lang="ko-KR" altLang="en-US" sz="1000" b="1" dirty="0"/>
          </a:p>
        </p:txBody>
      </p:sp>
      <p:pic>
        <p:nvPicPr>
          <p:cNvPr id="8" name="그림 7">
            <a:extLst>
              <a:ext uri="{FF2B5EF4-FFF2-40B4-BE49-F238E27FC236}">
                <a16:creationId xmlns:a16="http://schemas.microsoft.com/office/drawing/2014/main" id="{D4477D17-6AB9-4945-AD5D-B013D0BAA8C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8076" y="3205357"/>
            <a:ext cx="3987938" cy="2861048"/>
          </a:xfrm>
          <a:prstGeom prst="rect">
            <a:avLst/>
          </a:prstGeom>
        </p:spPr>
      </p:pic>
      <p:sp>
        <p:nvSpPr>
          <p:cNvPr id="42" name="타원 41">
            <a:extLst>
              <a:ext uri="{FF2B5EF4-FFF2-40B4-BE49-F238E27FC236}">
                <a16:creationId xmlns:a16="http://schemas.microsoft.com/office/drawing/2014/main" id="{5EA4AE00-0439-45B0-A85F-7CA01C63E2C4}"/>
              </a:ext>
            </a:extLst>
          </p:cNvPr>
          <p:cNvSpPr/>
          <p:nvPr/>
        </p:nvSpPr>
        <p:spPr>
          <a:xfrm>
            <a:off x="6858076" y="3102089"/>
            <a:ext cx="180000" cy="1800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b="1" dirty="0"/>
              <a:t>2</a:t>
            </a:r>
            <a:endParaRPr lang="ko-KR" altLang="en-US" sz="1000" b="1" dirty="0"/>
          </a:p>
        </p:txBody>
      </p:sp>
      <p:sp>
        <p:nvSpPr>
          <p:cNvPr id="18" name="직사각형 17">
            <a:extLst>
              <a:ext uri="{FF2B5EF4-FFF2-40B4-BE49-F238E27FC236}">
                <a16:creationId xmlns:a16="http://schemas.microsoft.com/office/drawing/2014/main" id="{1874C4CB-CDA1-446A-9E9C-C4DA4CE85893}"/>
              </a:ext>
            </a:extLst>
          </p:cNvPr>
          <p:cNvSpPr/>
          <p:nvPr/>
        </p:nvSpPr>
        <p:spPr>
          <a:xfrm>
            <a:off x="4646266" y="2529049"/>
            <a:ext cx="806267" cy="12948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9" name="직사각형 18">
            <a:extLst>
              <a:ext uri="{FF2B5EF4-FFF2-40B4-BE49-F238E27FC236}">
                <a16:creationId xmlns:a16="http://schemas.microsoft.com/office/drawing/2014/main" id="{BDF99636-E9B9-4807-A55C-4996BAE2E7E7}"/>
              </a:ext>
            </a:extLst>
          </p:cNvPr>
          <p:cNvSpPr/>
          <p:nvPr/>
        </p:nvSpPr>
        <p:spPr>
          <a:xfrm>
            <a:off x="1438578" y="3417718"/>
            <a:ext cx="806267" cy="12948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2" name="직사각형 21">
            <a:extLst>
              <a:ext uri="{FF2B5EF4-FFF2-40B4-BE49-F238E27FC236}">
                <a16:creationId xmlns:a16="http://schemas.microsoft.com/office/drawing/2014/main" id="{9D5DCF9F-374F-4C8C-A23C-5E5CAC7CE9EC}"/>
              </a:ext>
            </a:extLst>
          </p:cNvPr>
          <p:cNvSpPr/>
          <p:nvPr/>
        </p:nvSpPr>
        <p:spPr>
          <a:xfrm>
            <a:off x="4580467" y="3438702"/>
            <a:ext cx="279401" cy="1085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3" name="직사각형 22">
            <a:extLst>
              <a:ext uri="{FF2B5EF4-FFF2-40B4-BE49-F238E27FC236}">
                <a16:creationId xmlns:a16="http://schemas.microsoft.com/office/drawing/2014/main" id="{C6E8E9B7-3CD2-4539-9248-36A84DE99FD2}"/>
              </a:ext>
            </a:extLst>
          </p:cNvPr>
          <p:cNvSpPr/>
          <p:nvPr/>
        </p:nvSpPr>
        <p:spPr>
          <a:xfrm>
            <a:off x="5073324" y="3449194"/>
            <a:ext cx="279401" cy="1085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1" name="직사각형 50">
            <a:extLst>
              <a:ext uri="{FF2B5EF4-FFF2-40B4-BE49-F238E27FC236}">
                <a16:creationId xmlns:a16="http://schemas.microsoft.com/office/drawing/2014/main" id="{728431EE-BAAE-42B4-8E9B-A42E8F63EAA1}"/>
              </a:ext>
            </a:extLst>
          </p:cNvPr>
          <p:cNvSpPr/>
          <p:nvPr/>
        </p:nvSpPr>
        <p:spPr>
          <a:xfrm>
            <a:off x="8018319" y="4216018"/>
            <a:ext cx="806267" cy="12948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2" name="직사각형 51">
            <a:extLst>
              <a:ext uri="{FF2B5EF4-FFF2-40B4-BE49-F238E27FC236}">
                <a16:creationId xmlns:a16="http://schemas.microsoft.com/office/drawing/2014/main" id="{3065FE16-A662-41F5-9B61-150B9FA78384}"/>
              </a:ext>
            </a:extLst>
          </p:cNvPr>
          <p:cNvSpPr/>
          <p:nvPr/>
        </p:nvSpPr>
        <p:spPr>
          <a:xfrm>
            <a:off x="8018319" y="4366751"/>
            <a:ext cx="806267" cy="12948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3" name="직사각형 52">
            <a:extLst>
              <a:ext uri="{FF2B5EF4-FFF2-40B4-BE49-F238E27FC236}">
                <a16:creationId xmlns:a16="http://schemas.microsoft.com/office/drawing/2014/main" id="{48D94E24-8CDC-49F1-A52A-566C870AC96C}"/>
              </a:ext>
            </a:extLst>
          </p:cNvPr>
          <p:cNvSpPr/>
          <p:nvPr/>
        </p:nvSpPr>
        <p:spPr>
          <a:xfrm>
            <a:off x="8018318" y="4517484"/>
            <a:ext cx="806267" cy="12948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4" name="직사각형 53">
            <a:extLst>
              <a:ext uri="{FF2B5EF4-FFF2-40B4-BE49-F238E27FC236}">
                <a16:creationId xmlns:a16="http://schemas.microsoft.com/office/drawing/2014/main" id="{35967299-136A-4799-B3C2-E0E6C29DBAE8}"/>
              </a:ext>
            </a:extLst>
          </p:cNvPr>
          <p:cNvSpPr/>
          <p:nvPr/>
        </p:nvSpPr>
        <p:spPr>
          <a:xfrm>
            <a:off x="8089756" y="4668217"/>
            <a:ext cx="806267" cy="12948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5" name="직사각형 54">
            <a:extLst>
              <a:ext uri="{FF2B5EF4-FFF2-40B4-BE49-F238E27FC236}">
                <a16:creationId xmlns:a16="http://schemas.microsoft.com/office/drawing/2014/main" id="{663D5E43-8123-4129-9915-27294BA24C09}"/>
              </a:ext>
            </a:extLst>
          </p:cNvPr>
          <p:cNvSpPr/>
          <p:nvPr/>
        </p:nvSpPr>
        <p:spPr>
          <a:xfrm>
            <a:off x="7994506" y="4818950"/>
            <a:ext cx="806267" cy="12948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6" name="직사각형 55">
            <a:extLst>
              <a:ext uri="{FF2B5EF4-FFF2-40B4-BE49-F238E27FC236}">
                <a16:creationId xmlns:a16="http://schemas.microsoft.com/office/drawing/2014/main" id="{85EAD17C-9ED6-4712-A83D-21455DA86366}"/>
              </a:ext>
            </a:extLst>
          </p:cNvPr>
          <p:cNvSpPr/>
          <p:nvPr/>
        </p:nvSpPr>
        <p:spPr>
          <a:xfrm>
            <a:off x="8018318" y="4969683"/>
            <a:ext cx="806267" cy="12948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7" name="직사각형 56">
            <a:extLst>
              <a:ext uri="{FF2B5EF4-FFF2-40B4-BE49-F238E27FC236}">
                <a16:creationId xmlns:a16="http://schemas.microsoft.com/office/drawing/2014/main" id="{A76CF819-0CDE-4324-9238-81B5F65CBFA6}"/>
              </a:ext>
            </a:extLst>
          </p:cNvPr>
          <p:cNvSpPr/>
          <p:nvPr/>
        </p:nvSpPr>
        <p:spPr>
          <a:xfrm>
            <a:off x="8135778" y="5120416"/>
            <a:ext cx="806267" cy="12948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8" name="직사각형 57">
            <a:extLst>
              <a:ext uri="{FF2B5EF4-FFF2-40B4-BE49-F238E27FC236}">
                <a16:creationId xmlns:a16="http://schemas.microsoft.com/office/drawing/2014/main" id="{675C7749-8707-4CBC-B6FD-2D48F1C51B56}"/>
              </a:ext>
            </a:extLst>
          </p:cNvPr>
          <p:cNvSpPr/>
          <p:nvPr/>
        </p:nvSpPr>
        <p:spPr>
          <a:xfrm>
            <a:off x="8076820" y="5260780"/>
            <a:ext cx="806267" cy="12948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9" name="직사각형 58">
            <a:extLst>
              <a:ext uri="{FF2B5EF4-FFF2-40B4-BE49-F238E27FC236}">
                <a16:creationId xmlns:a16="http://schemas.microsoft.com/office/drawing/2014/main" id="{C5B6AADC-C996-4CC0-A095-339A5BCF53EF}"/>
              </a:ext>
            </a:extLst>
          </p:cNvPr>
          <p:cNvSpPr/>
          <p:nvPr/>
        </p:nvSpPr>
        <p:spPr>
          <a:xfrm>
            <a:off x="8076819" y="5411513"/>
            <a:ext cx="806267" cy="12948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0" name="직사각형 59">
            <a:extLst>
              <a:ext uri="{FF2B5EF4-FFF2-40B4-BE49-F238E27FC236}">
                <a16:creationId xmlns:a16="http://schemas.microsoft.com/office/drawing/2014/main" id="{C2AA46EF-204F-4535-A7B0-18DEA87164FC}"/>
              </a:ext>
            </a:extLst>
          </p:cNvPr>
          <p:cNvSpPr/>
          <p:nvPr/>
        </p:nvSpPr>
        <p:spPr>
          <a:xfrm>
            <a:off x="8135778" y="5573202"/>
            <a:ext cx="806267" cy="12948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1" name="직사각형 60">
            <a:extLst>
              <a:ext uri="{FF2B5EF4-FFF2-40B4-BE49-F238E27FC236}">
                <a16:creationId xmlns:a16="http://schemas.microsoft.com/office/drawing/2014/main" id="{8EDDB2AC-2F7A-4B34-8D35-C734E8C8F031}"/>
              </a:ext>
            </a:extLst>
          </p:cNvPr>
          <p:cNvSpPr/>
          <p:nvPr/>
        </p:nvSpPr>
        <p:spPr>
          <a:xfrm>
            <a:off x="9578037" y="4216018"/>
            <a:ext cx="806267" cy="12948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2" name="직사각형 61">
            <a:extLst>
              <a:ext uri="{FF2B5EF4-FFF2-40B4-BE49-F238E27FC236}">
                <a16:creationId xmlns:a16="http://schemas.microsoft.com/office/drawing/2014/main" id="{913A0BF9-9DE9-4BE1-9804-D4B0396B6A82}"/>
              </a:ext>
            </a:extLst>
          </p:cNvPr>
          <p:cNvSpPr/>
          <p:nvPr/>
        </p:nvSpPr>
        <p:spPr>
          <a:xfrm>
            <a:off x="9578037" y="4366751"/>
            <a:ext cx="806267" cy="12948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3" name="직사각형 62">
            <a:extLst>
              <a:ext uri="{FF2B5EF4-FFF2-40B4-BE49-F238E27FC236}">
                <a16:creationId xmlns:a16="http://schemas.microsoft.com/office/drawing/2014/main" id="{451686D6-8372-478E-97BD-D2D88C4B7C7A}"/>
              </a:ext>
            </a:extLst>
          </p:cNvPr>
          <p:cNvSpPr/>
          <p:nvPr/>
        </p:nvSpPr>
        <p:spPr>
          <a:xfrm>
            <a:off x="9578037" y="4517484"/>
            <a:ext cx="830407" cy="12948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4" name="직사각형 63">
            <a:extLst>
              <a:ext uri="{FF2B5EF4-FFF2-40B4-BE49-F238E27FC236}">
                <a16:creationId xmlns:a16="http://schemas.microsoft.com/office/drawing/2014/main" id="{3A185114-9858-431C-8B42-E011A88CFE8A}"/>
              </a:ext>
            </a:extLst>
          </p:cNvPr>
          <p:cNvSpPr/>
          <p:nvPr/>
        </p:nvSpPr>
        <p:spPr>
          <a:xfrm>
            <a:off x="9654237" y="4668217"/>
            <a:ext cx="806267" cy="12948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5" name="직사각형 64">
            <a:extLst>
              <a:ext uri="{FF2B5EF4-FFF2-40B4-BE49-F238E27FC236}">
                <a16:creationId xmlns:a16="http://schemas.microsoft.com/office/drawing/2014/main" id="{87774026-913D-4B69-BD86-97E25FEA8CE7}"/>
              </a:ext>
            </a:extLst>
          </p:cNvPr>
          <p:cNvSpPr/>
          <p:nvPr/>
        </p:nvSpPr>
        <p:spPr>
          <a:xfrm>
            <a:off x="9578037" y="4818950"/>
            <a:ext cx="830407" cy="12948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6" name="직사각형 65">
            <a:extLst>
              <a:ext uri="{FF2B5EF4-FFF2-40B4-BE49-F238E27FC236}">
                <a16:creationId xmlns:a16="http://schemas.microsoft.com/office/drawing/2014/main" id="{CEC851BF-DF93-455F-9CE8-BF8DA34C84D2}"/>
              </a:ext>
            </a:extLst>
          </p:cNvPr>
          <p:cNvSpPr/>
          <p:nvPr/>
        </p:nvSpPr>
        <p:spPr>
          <a:xfrm>
            <a:off x="9578037" y="4965101"/>
            <a:ext cx="830407" cy="12948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7" name="직사각형 66">
            <a:extLst>
              <a:ext uri="{FF2B5EF4-FFF2-40B4-BE49-F238E27FC236}">
                <a16:creationId xmlns:a16="http://schemas.microsoft.com/office/drawing/2014/main" id="{D74C9AC0-83DF-40F7-A42C-67348F60FABE}"/>
              </a:ext>
            </a:extLst>
          </p:cNvPr>
          <p:cNvSpPr/>
          <p:nvPr/>
        </p:nvSpPr>
        <p:spPr>
          <a:xfrm>
            <a:off x="9770918" y="5111252"/>
            <a:ext cx="442263" cy="12948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8" name="직사각형 67">
            <a:extLst>
              <a:ext uri="{FF2B5EF4-FFF2-40B4-BE49-F238E27FC236}">
                <a16:creationId xmlns:a16="http://schemas.microsoft.com/office/drawing/2014/main" id="{4453AD64-D21B-4F27-8EC2-9ED60CAAB7D7}"/>
              </a:ext>
            </a:extLst>
          </p:cNvPr>
          <p:cNvSpPr/>
          <p:nvPr/>
        </p:nvSpPr>
        <p:spPr>
          <a:xfrm>
            <a:off x="9654237" y="5260780"/>
            <a:ext cx="675626" cy="12948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9" name="직사각형 68">
            <a:extLst>
              <a:ext uri="{FF2B5EF4-FFF2-40B4-BE49-F238E27FC236}">
                <a16:creationId xmlns:a16="http://schemas.microsoft.com/office/drawing/2014/main" id="{3127E64F-5127-4F36-AB02-4F322A725F54}"/>
              </a:ext>
            </a:extLst>
          </p:cNvPr>
          <p:cNvSpPr/>
          <p:nvPr/>
        </p:nvSpPr>
        <p:spPr>
          <a:xfrm>
            <a:off x="9654237" y="5411513"/>
            <a:ext cx="675626" cy="12948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0" name="직사각형 69">
            <a:extLst>
              <a:ext uri="{FF2B5EF4-FFF2-40B4-BE49-F238E27FC236}">
                <a16:creationId xmlns:a16="http://schemas.microsoft.com/office/drawing/2014/main" id="{8BD79E73-4796-4824-ACF9-8A3E31F2E2A5}"/>
              </a:ext>
            </a:extLst>
          </p:cNvPr>
          <p:cNvSpPr/>
          <p:nvPr/>
        </p:nvSpPr>
        <p:spPr>
          <a:xfrm>
            <a:off x="9770918" y="5562246"/>
            <a:ext cx="637526" cy="12948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4674212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그룹 4">
            <a:extLst>
              <a:ext uri="{FF2B5EF4-FFF2-40B4-BE49-F238E27FC236}">
                <a16:creationId xmlns:a16="http://schemas.microsoft.com/office/drawing/2014/main" id="{8B9CD485-E443-4546-88EF-569277B1D2ED}"/>
              </a:ext>
            </a:extLst>
          </p:cNvPr>
          <p:cNvGrpSpPr/>
          <p:nvPr/>
        </p:nvGrpSpPr>
        <p:grpSpPr>
          <a:xfrm>
            <a:off x="486188" y="1207220"/>
            <a:ext cx="6091015" cy="4685579"/>
            <a:chOff x="486188" y="1207220"/>
            <a:chExt cx="6091015" cy="4685579"/>
          </a:xfrm>
        </p:grpSpPr>
        <p:pic>
          <p:nvPicPr>
            <p:cNvPr id="3" name="그림 2">
              <a:extLst>
                <a:ext uri="{FF2B5EF4-FFF2-40B4-BE49-F238E27FC236}">
                  <a16:creationId xmlns:a16="http://schemas.microsoft.com/office/drawing/2014/main" id="{7220843E-AE07-4432-A8AA-4E905FEF86E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6188" y="1207220"/>
              <a:ext cx="6091015" cy="4685579"/>
            </a:xfrm>
            <a:prstGeom prst="rect">
              <a:avLst/>
            </a:prstGeom>
          </p:spPr>
        </p:pic>
        <p:sp>
          <p:nvSpPr>
            <p:cNvPr id="4" name="직사각형 3">
              <a:extLst>
                <a:ext uri="{FF2B5EF4-FFF2-40B4-BE49-F238E27FC236}">
                  <a16:creationId xmlns:a16="http://schemas.microsoft.com/office/drawing/2014/main" id="{CF6EDA65-D2FB-4714-9EB8-86D13864B8B2}"/>
                </a:ext>
              </a:extLst>
            </p:cNvPr>
            <p:cNvSpPr/>
            <p:nvPr/>
          </p:nvSpPr>
          <p:spPr>
            <a:xfrm>
              <a:off x="1337734" y="2446866"/>
              <a:ext cx="321733" cy="67733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24" name="직사각형 23">
              <a:extLst>
                <a:ext uri="{FF2B5EF4-FFF2-40B4-BE49-F238E27FC236}">
                  <a16:creationId xmlns:a16="http://schemas.microsoft.com/office/drawing/2014/main" id="{EFA9C783-7DA2-4C4A-B77C-77FFA0BB6A1C}"/>
                </a:ext>
              </a:extLst>
            </p:cNvPr>
            <p:cNvSpPr/>
            <p:nvPr/>
          </p:nvSpPr>
          <p:spPr>
            <a:xfrm>
              <a:off x="5308601" y="4936066"/>
              <a:ext cx="321733" cy="67733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43" name="직사각형 42">
            <a:extLst>
              <a:ext uri="{FF2B5EF4-FFF2-40B4-BE49-F238E27FC236}">
                <a16:creationId xmlns:a16="http://schemas.microsoft.com/office/drawing/2014/main" id="{6E8DA712-E6B9-40CF-8105-64EC160F7771}"/>
              </a:ext>
            </a:extLst>
          </p:cNvPr>
          <p:cNvSpPr/>
          <p:nvPr/>
        </p:nvSpPr>
        <p:spPr>
          <a:xfrm>
            <a:off x="5806911" y="6353666"/>
            <a:ext cx="1008755" cy="18853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tx1"/>
              </a:solidFill>
            </a:endParaRPr>
          </a:p>
        </p:txBody>
      </p:sp>
      <p:sp>
        <p:nvSpPr>
          <p:cNvPr id="28" name="직사각형 27">
            <a:extLst>
              <a:ext uri="{FF2B5EF4-FFF2-40B4-BE49-F238E27FC236}">
                <a16:creationId xmlns:a16="http://schemas.microsoft.com/office/drawing/2014/main" id="{3D07075C-2022-4DDE-89CE-6620EDC9A8DF}"/>
              </a:ext>
            </a:extLst>
          </p:cNvPr>
          <p:cNvSpPr/>
          <p:nvPr/>
        </p:nvSpPr>
        <p:spPr>
          <a:xfrm>
            <a:off x="9932565" y="281670"/>
            <a:ext cx="2199864" cy="49500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600" b="1" kern="0">
                <a:solidFill>
                  <a:srgbClr val="000000"/>
                </a:solidFill>
                <a:latin typeface="+mn-ea"/>
                <a:cs typeface="Malgun Gothic Semilight" panose="020B0502040204020203" pitchFamily="34" charset="-127"/>
              </a:rPr>
              <a:t>1. </a:t>
            </a:r>
            <a:r>
              <a:rPr lang="ko-KR" altLang="en-US" sz="1600" b="1" kern="0">
                <a:solidFill>
                  <a:srgbClr val="000000"/>
                </a:solidFill>
                <a:latin typeface="+mn-ea"/>
                <a:cs typeface="Malgun Gothic Semilight" panose="020B0502040204020203" pitchFamily="34" charset="-127"/>
              </a:rPr>
              <a:t>사용자 등록</a:t>
            </a:r>
            <a:endParaRPr lang="ko-KR" altLang="en-US" sz="1600" b="1" dirty="0">
              <a:solidFill>
                <a:schemeClr val="tx1"/>
              </a:solidFill>
              <a:latin typeface="+mn-ea"/>
              <a:cs typeface="Malgun Gothic Semilight" panose="020B0502040204020203" pitchFamily="34" charset="-127"/>
            </a:endParaRPr>
          </a:p>
        </p:txBody>
      </p:sp>
      <p:sp>
        <p:nvSpPr>
          <p:cNvPr id="98" name="슬라이드 번호 개체 틀 5">
            <a:extLst>
              <a:ext uri="{FF2B5EF4-FFF2-40B4-BE49-F238E27FC236}">
                <a16:creationId xmlns:a16="http://schemas.microsoft.com/office/drawing/2014/main" id="{5EB61810-84ED-4913-902E-CA111E3630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653554" y="6400925"/>
            <a:ext cx="2743200" cy="365125"/>
          </a:xfrm>
          <a:prstGeom prst="rect">
            <a:avLst/>
          </a:prstGeom>
        </p:spPr>
        <p:txBody>
          <a:bodyPr/>
          <a:lstStyle>
            <a:lvl1pPr algn="ctr">
              <a:defRPr sz="1200"/>
            </a:lvl1pPr>
          </a:lstStyle>
          <a:p>
            <a:fld id="{EA4A837C-89E9-4F8E-9A70-A2B75BFE1A07}" type="slidenum">
              <a:rPr lang="ko-KR" altLang="en-US" smtClean="0"/>
              <a:pPr/>
              <a:t>18</a:t>
            </a:fld>
            <a:endParaRPr lang="ko-KR" altLang="en-US" dirty="0"/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1C1EA299-28A1-4C9E-9D37-FBE6678C84B5}"/>
              </a:ext>
            </a:extLst>
          </p:cNvPr>
          <p:cNvSpPr/>
          <p:nvPr/>
        </p:nvSpPr>
        <p:spPr>
          <a:xfrm>
            <a:off x="348173" y="692804"/>
            <a:ext cx="2831255" cy="4223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 latinLnBrk="0">
              <a:lnSpc>
                <a:spcPct val="180000"/>
              </a:lnSpc>
            </a:pPr>
            <a:r>
              <a:rPr lang="ko-KR" altLang="en-US" sz="1400" b="1" spc="-50">
                <a:latin typeface="+mn-ea"/>
                <a:cs typeface="Arial" charset="0"/>
              </a:rPr>
              <a:t>사용자정보 입력</a:t>
            </a:r>
            <a:endParaRPr lang="ko-KR" altLang="en-US" sz="1400" b="1" spc="-50" dirty="0">
              <a:latin typeface="+mn-ea"/>
              <a:cs typeface="Arial" charset="0"/>
            </a:endParaRPr>
          </a:p>
        </p:txBody>
      </p:sp>
      <p:sp>
        <p:nvSpPr>
          <p:cNvPr id="20" name="직사각형 19">
            <a:extLst>
              <a:ext uri="{FF2B5EF4-FFF2-40B4-BE49-F238E27FC236}">
                <a16:creationId xmlns:a16="http://schemas.microsoft.com/office/drawing/2014/main" id="{5A31A4AF-C5BC-4057-B083-EAB7BE316FE9}"/>
              </a:ext>
            </a:extLst>
          </p:cNvPr>
          <p:cNvSpPr/>
          <p:nvPr/>
        </p:nvSpPr>
        <p:spPr>
          <a:xfrm>
            <a:off x="6577203" y="1155118"/>
            <a:ext cx="5911734" cy="14475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000"/>
              <a:t>① 정상적으로 회원가입 된 표출 화면이며</a:t>
            </a:r>
            <a:r>
              <a:rPr lang="en-US" altLang="ko-KR" sz="1000"/>
              <a:t>,</a:t>
            </a:r>
            <a:r>
              <a:rPr lang="ko-KR" altLang="en-US" sz="1000"/>
              <a:t> 사용자 등록 완료</a:t>
            </a:r>
            <a:r>
              <a:rPr lang="en-US" altLang="ko-KR" sz="1000"/>
              <a:t>(</a:t>
            </a:r>
            <a:r>
              <a:rPr lang="ko-KR" altLang="en-US" sz="1000"/>
              <a:t>회원가입</a:t>
            </a:r>
            <a:r>
              <a:rPr lang="en-US" altLang="ko-KR" sz="1000"/>
              <a:t>) </a:t>
            </a:r>
            <a:r>
              <a:rPr lang="ko-KR" altLang="en-US" sz="1000"/>
              <a:t>화면이다</a:t>
            </a:r>
            <a:r>
              <a:rPr lang="en-US" altLang="ko-KR" sz="1000"/>
              <a:t>. </a:t>
            </a:r>
          </a:p>
          <a:p>
            <a:pPr>
              <a:lnSpc>
                <a:spcPct val="150000"/>
              </a:lnSpc>
            </a:pPr>
            <a:r>
              <a:rPr lang="en-US" altLang="ko-KR" sz="1000"/>
              <a:t>※ </a:t>
            </a:r>
            <a:r>
              <a:rPr lang="ko-KR" altLang="en-US" sz="1000"/>
              <a:t>정상적으로 회원가입 된 화면이 표출되며 최초 회원가입 시 진행 상황에 </a:t>
            </a:r>
            <a:r>
              <a:rPr lang="en-US" altLang="ko-KR" sz="1000"/>
              <a:t>[</a:t>
            </a:r>
            <a:r>
              <a:rPr lang="ko-KR" altLang="en-US" sz="1000"/>
              <a:t>승인대기</a:t>
            </a:r>
            <a:r>
              <a:rPr lang="en-US" altLang="ko-KR" sz="1000"/>
              <a:t>] </a:t>
            </a:r>
            <a:r>
              <a:rPr lang="ko-KR" altLang="en-US" sz="1000"/>
              <a:t>로</a:t>
            </a:r>
            <a:endParaRPr lang="en-US" altLang="ko-KR" sz="1000"/>
          </a:p>
          <a:p>
            <a:pPr>
              <a:lnSpc>
                <a:spcPct val="150000"/>
              </a:lnSpc>
            </a:pPr>
            <a:r>
              <a:rPr lang="ko-KR" altLang="en-US" sz="1000"/>
              <a:t> 표출되며</a:t>
            </a:r>
            <a:r>
              <a:rPr lang="en-US" altLang="ko-KR" sz="1000"/>
              <a:t>,</a:t>
            </a:r>
            <a:r>
              <a:rPr lang="ko-KR" altLang="en-US" sz="1000"/>
              <a:t> 시스템 관리자가 승인 시 로그인이 가능하다</a:t>
            </a:r>
            <a:r>
              <a:rPr lang="en-US" altLang="ko-KR" sz="1000"/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000"/>
              <a:t>(</a:t>
            </a:r>
            <a:r>
              <a:rPr lang="ko-KR" altLang="en-US" sz="1000"/>
              <a:t>승인이 늦어지거나 문제가 있는 경우 국립환경과학원으로 연락</a:t>
            </a:r>
            <a:r>
              <a:rPr lang="en-US" altLang="ko-KR" sz="1000"/>
              <a:t>)</a:t>
            </a:r>
          </a:p>
          <a:p>
            <a:pPr>
              <a:lnSpc>
                <a:spcPct val="150000"/>
              </a:lnSpc>
            </a:pPr>
            <a:r>
              <a:rPr lang="ko-KR" altLang="en-US" sz="1000"/>
              <a:t>② </a:t>
            </a:r>
            <a:r>
              <a:rPr lang="en-US" altLang="ko-KR" sz="1000"/>
              <a:t>[</a:t>
            </a:r>
            <a:r>
              <a:rPr lang="ko-KR" altLang="en-US" sz="1000"/>
              <a:t>홈으로 이동</a:t>
            </a:r>
            <a:r>
              <a:rPr lang="en-US" altLang="ko-KR" sz="1000"/>
              <a:t>] </a:t>
            </a:r>
            <a:r>
              <a:rPr lang="ko-KR" altLang="en-US" sz="1000"/>
              <a:t>클릭 시 메인화면으로 이동한다</a:t>
            </a:r>
            <a:r>
              <a:rPr lang="en-US" altLang="ko-KR" sz="1000"/>
              <a:t>.</a:t>
            </a:r>
          </a:p>
          <a:p>
            <a:pPr>
              <a:lnSpc>
                <a:spcPct val="150000"/>
              </a:lnSpc>
            </a:pPr>
            <a:endParaRPr lang="en-US" altLang="ko-KR" sz="1000"/>
          </a:p>
        </p:txBody>
      </p:sp>
      <p:sp>
        <p:nvSpPr>
          <p:cNvPr id="21" name="타원 20">
            <a:extLst>
              <a:ext uri="{FF2B5EF4-FFF2-40B4-BE49-F238E27FC236}">
                <a16:creationId xmlns:a16="http://schemas.microsoft.com/office/drawing/2014/main" id="{62E1F7B0-98B1-42D8-8490-D8CBD4965ED4}"/>
              </a:ext>
            </a:extLst>
          </p:cNvPr>
          <p:cNvSpPr/>
          <p:nvPr/>
        </p:nvSpPr>
        <p:spPr>
          <a:xfrm>
            <a:off x="486188" y="1155118"/>
            <a:ext cx="180000" cy="1800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b="1" dirty="0"/>
              <a:t>1</a:t>
            </a:r>
            <a:endParaRPr lang="ko-KR" altLang="en-US" sz="1000" b="1" dirty="0"/>
          </a:p>
        </p:txBody>
      </p:sp>
      <p:sp>
        <p:nvSpPr>
          <p:cNvPr id="13" name="직사각형 12">
            <a:extLst>
              <a:ext uri="{FF2B5EF4-FFF2-40B4-BE49-F238E27FC236}">
                <a16:creationId xmlns:a16="http://schemas.microsoft.com/office/drawing/2014/main" id="{6D8401EC-72C0-41A6-92EF-48DC95919027}"/>
              </a:ext>
            </a:extLst>
          </p:cNvPr>
          <p:cNvSpPr/>
          <p:nvPr/>
        </p:nvSpPr>
        <p:spPr>
          <a:xfrm>
            <a:off x="7734300" y="804863"/>
            <a:ext cx="4109527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000" b="1" spc="-50">
                <a:latin typeface="+mn-ea"/>
                <a:cs typeface="Arial" charset="0"/>
              </a:rPr>
              <a:t>			 Home</a:t>
            </a:r>
            <a:r>
              <a:rPr lang="ko-KR" altLang="en-US" sz="1000" b="1" spc="-50">
                <a:latin typeface="+mn-ea"/>
                <a:cs typeface="Arial" charset="0"/>
              </a:rPr>
              <a:t> </a:t>
            </a:r>
            <a:r>
              <a:rPr lang="en-US" altLang="ko-KR" sz="1000" b="1" spc="-50">
                <a:latin typeface="+mn-ea"/>
                <a:cs typeface="Arial" charset="0"/>
              </a:rPr>
              <a:t>&gt; </a:t>
            </a:r>
            <a:r>
              <a:rPr lang="ko-KR" altLang="en-US" sz="1000" b="1" spc="-50">
                <a:latin typeface="+mn-ea"/>
                <a:cs typeface="Arial" charset="0"/>
              </a:rPr>
              <a:t>사용자등록</a:t>
            </a:r>
            <a:endParaRPr lang="ko-KR" altLang="en-US" sz="1000"/>
          </a:p>
        </p:txBody>
      </p:sp>
      <p:sp>
        <p:nvSpPr>
          <p:cNvPr id="29" name="타원 28">
            <a:extLst>
              <a:ext uri="{FF2B5EF4-FFF2-40B4-BE49-F238E27FC236}">
                <a16:creationId xmlns:a16="http://schemas.microsoft.com/office/drawing/2014/main" id="{E17C56E4-4B10-4FC1-9949-89BEAAEEDEA3}"/>
              </a:ext>
            </a:extLst>
          </p:cNvPr>
          <p:cNvSpPr/>
          <p:nvPr/>
        </p:nvSpPr>
        <p:spPr>
          <a:xfrm>
            <a:off x="5935154" y="5618167"/>
            <a:ext cx="180000" cy="1800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b="1" dirty="0"/>
              <a:t>2</a:t>
            </a:r>
            <a:endParaRPr lang="ko-KR" altLang="en-US" sz="1000" b="1" dirty="0"/>
          </a:p>
        </p:txBody>
      </p:sp>
      <p:sp>
        <p:nvSpPr>
          <p:cNvPr id="14" name="직사각형 13">
            <a:extLst>
              <a:ext uri="{FF2B5EF4-FFF2-40B4-BE49-F238E27FC236}">
                <a16:creationId xmlns:a16="http://schemas.microsoft.com/office/drawing/2014/main" id="{DD0ECE25-A348-4205-A77B-A292F424BF94}"/>
              </a:ext>
            </a:extLst>
          </p:cNvPr>
          <p:cNvSpPr/>
          <p:nvPr/>
        </p:nvSpPr>
        <p:spPr>
          <a:xfrm>
            <a:off x="4412252" y="2226733"/>
            <a:ext cx="397933" cy="127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6905821D-B44E-4489-A369-59C1F5017166}"/>
              </a:ext>
            </a:extLst>
          </p:cNvPr>
          <p:cNvSpPr/>
          <p:nvPr/>
        </p:nvSpPr>
        <p:spPr>
          <a:xfrm>
            <a:off x="1659467" y="2582576"/>
            <a:ext cx="675626" cy="12948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6" name="직사각형 15">
            <a:extLst>
              <a:ext uri="{FF2B5EF4-FFF2-40B4-BE49-F238E27FC236}">
                <a16:creationId xmlns:a16="http://schemas.microsoft.com/office/drawing/2014/main" id="{1AD91C3F-0134-4FAC-B9A2-A53DC646BAD1}"/>
              </a:ext>
            </a:extLst>
          </p:cNvPr>
          <p:cNvSpPr/>
          <p:nvPr/>
        </p:nvSpPr>
        <p:spPr>
          <a:xfrm>
            <a:off x="1659467" y="2764162"/>
            <a:ext cx="675626" cy="12948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7" name="직사각형 16">
            <a:extLst>
              <a:ext uri="{FF2B5EF4-FFF2-40B4-BE49-F238E27FC236}">
                <a16:creationId xmlns:a16="http://schemas.microsoft.com/office/drawing/2014/main" id="{01DEDE00-F12A-49B2-9FF8-7F6ED2179DEA}"/>
              </a:ext>
            </a:extLst>
          </p:cNvPr>
          <p:cNvSpPr/>
          <p:nvPr/>
        </p:nvSpPr>
        <p:spPr>
          <a:xfrm>
            <a:off x="930805" y="4362454"/>
            <a:ext cx="675626" cy="13334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" name="직사각형 17">
            <a:extLst>
              <a:ext uri="{FF2B5EF4-FFF2-40B4-BE49-F238E27FC236}">
                <a16:creationId xmlns:a16="http://schemas.microsoft.com/office/drawing/2014/main" id="{8B591699-4E82-460C-B99F-E372BD547396}"/>
              </a:ext>
            </a:extLst>
          </p:cNvPr>
          <p:cNvSpPr/>
          <p:nvPr/>
        </p:nvSpPr>
        <p:spPr>
          <a:xfrm>
            <a:off x="790575" y="4546844"/>
            <a:ext cx="815856" cy="13334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9" name="직사각형 18">
            <a:extLst>
              <a:ext uri="{FF2B5EF4-FFF2-40B4-BE49-F238E27FC236}">
                <a16:creationId xmlns:a16="http://schemas.microsoft.com/office/drawing/2014/main" id="{009C49B2-34FE-4433-906C-6205826B06CD}"/>
              </a:ext>
            </a:extLst>
          </p:cNvPr>
          <p:cNvSpPr/>
          <p:nvPr/>
        </p:nvSpPr>
        <p:spPr>
          <a:xfrm>
            <a:off x="964146" y="4729655"/>
            <a:ext cx="675626" cy="47099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2" name="직사각형 21">
            <a:extLst>
              <a:ext uri="{FF2B5EF4-FFF2-40B4-BE49-F238E27FC236}">
                <a16:creationId xmlns:a16="http://schemas.microsoft.com/office/drawing/2014/main" id="{081BE5FE-9175-41C8-BB36-834C1D5D99FA}"/>
              </a:ext>
            </a:extLst>
          </p:cNvPr>
          <p:cNvSpPr/>
          <p:nvPr/>
        </p:nvSpPr>
        <p:spPr>
          <a:xfrm>
            <a:off x="1129862" y="5256262"/>
            <a:ext cx="236450" cy="13334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3" name="직사각형 22">
            <a:extLst>
              <a:ext uri="{FF2B5EF4-FFF2-40B4-BE49-F238E27FC236}">
                <a16:creationId xmlns:a16="http://schemas.microsoft.com/office/drawing/2014/main" id="{43DDA27D-6A90-454D-B5CF-F59B6341BC1A}"/>
              </a:ext>
            </a:extLst>
          </p:cNvPr>
          <p:cNvSpPr/>
          <p:nvPr/>
        </p:nvSpPr>
        <p:spPr>
          <a:xfrm>
            <a:off x="832499" y="5433252"/>
            <a:ext cx="773931" cy="13334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5" name="직사각형 24">
            <a:extLst>
              <a:ext uri="{FF2B5EF4-FFF2-40B4-BE49-F238E27FC236}">
                <a16:creationId xmlns:a16="http://schemas.microsoft.com/office/drawing/2014/main" id="{92EBCDB9-12A8-4C56-BD05-AA8DB8702447}"/>
              </a:ext>
            </a:extLst>
          </p:cNvPr>
          <p:cNvSpPr/>
          <p:nvPr/>
        </p:nvSpPr>
        <p:spPr>
          <a:xfrm>
            <a:off x="2464330" y="4364812"/>
            <a:ext cx="675626" cy="120178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8751990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그룹 6">
            <a:extLst>
              <a:ext uri="{FF2B5EF4-FFF2-40B4-BE49-F238E27FC236}">
                <a16:creationId xmlns:a16="http://schemas.microsoft.com/office/drawing/2014/main" id="{19E3D99F-CC23-4C88-B6C7-E86675B8EDAF}"/>
              </a:ext>
            </a:extLst>
          </p:cNvPr>
          <p:cNvGrpSpPr/>
          <p:nvPr/>
        </p:nvGrpSpPr>
        <p:grpSpPr>
          <a:xfrm>
            <a:off x="777967" y="1115164"/>
            <a:ext cx="10313365" cy="3795503"/>
            <a:chOff x="777967" y="1115164"/>
            <a:chExt cx="10313365" cy="3795503"/>
          </a:xfrm>
        </p:grpSpPr>
        <p:pic>
          <p:nvPicPr>
            <p:cNvPr id="6" name="그림 5">
              <a:extLst>
                <a:ext uri="{FF2B5EF4-FFF2-40B4-BE49-F238E27FC236}">
                  <a16:creationId xmlns:a16="http://schemas.microsoft.com/office/drawing/2014/main" id="{A8CBDF98-ABB6-48BF-B22A-E1A8F5294AC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77967" y="1115164"/>
              <a:ext cx="10313365" cy="3795503"/>
            </a:xfrm>
            <a:prstGeom prst="rect">
              <a:avLst/>
            </a:prstGeom>
          </p:spPr>
        </p:pic>
        <p:sp>
          <p:nvSpPr>
            <p:cNvPr id="16" name="직사각형 15">
              <a:extLst>
                <a:ext uri="{FF2B5EF4-FFF2-40B4-BE49-F238E27FC236}">
                  <a16:creationId xmlns:a16="http://schemas.microsoft.com/office/drawing/2014/main" id="{8332E55C-D76E-46CA-8D24-FE5595DB2626}"/>
                </a:ext>
              </a:extLst>
            </p:cNvPr>
            <p:cNvSpPr/>
            <p:nvPr/>
          </p:nvSpPr>
          <p:spPr>
            <a:xfrm>
              <a:off x="9140888" y="3785129"/>
              <a:ext cx="1044513" cy="18466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ko-KR" altLang="en-US" sz="600" b="1"/>
                <a:t>승인대기</a:t>
              </a:r>
            </a:p>
          </p:txBody>
        </p:sp>
      </p:grpSp>
      <p:sp>
        <p:nvSpPr>
          <p:cNvPr id="43" name="직사각형 42">
            <a:extLst>
              <a:ext uri="{FF2B5EF4-FFF2-40B4-BE49-F238E27FC236}">
                <a16:creationId xmlns:a16="http://schemas.microsoft.com/office/drawing/2014/main" id="{6E8DA712-E6B9-40CF-8105-64EC160F7771}"/>
              </a:ext>
            </a:extLst>
          </p:cNvPr>
          <p:cNvSpPr/>
          <p:nvPr/>
        </p:nvSpPr>
        <p:spPr>
          <a:xfrm>
            <a:off x="5806911" y="6353666"/>
            <a:ext cx="1008755" cy="18853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tx1"/>
              </a:solidFill>
            </a:endParaRPr>
          </a:p>
        </p:txBody>
      </p:sp>
      <p:sp>
        <p:nvSpPr>
          <p:cNvPr id="28" name="직사각형 27">
            <a:extLst>
              <a:ext uri="{FF2B5EF4-FFF2-40B4-BE49-F238E27FC236}">
                <a16:creationId xmlns:a16="http://schemas.microsoft.com/office/drawing/2014/main" id="{3D07075C-2022-4DDE-89CE-6620EDC9A8DF}"/>
              </a:ext>
            </a:extLst>
          </p:cNvPr>
          <p:cNvSpPr/>
          <p:nvPr/>
        </p:nvSpPr>
        <p:spPr>
          <a:xfrm>
            <a:off x="9932565" y="281670"/>
            <a:ext cx="2199864" cy="49500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600" b="1" kern="0">
                <a:solidFill>
                  <a:srgbClr val="000000"/>
                </a:solidFill>
                <a:latin typeface="+mn-ea"/>
                <a:cs typeface="Malgun Gothic Semilight" panose="020B0502040204020203" pitchFamily="34" charset="-127"/>
              </a:rPr>
              <a:t>1. </a:t>
            </a:r>
            <a:r>
              <a:rPr lang="ko-KR" altLang="en-US" sz="1600" b="1" kern="0">
                <a:solidFill>
                  <a:srgbClr val="000000"/>
                </a:solidFill>
                <a:latin typeface="+mn-ea"/>
                <a:cs typeface="Malgun Gothic Semilight" panose="020B0502040204020203" pitchFamily="34" charset="-127"/>
              </a:rPr>
              <a:t>사용자 등록</a:t>
            </a:r>
            <a:endParaRPr lang="ko-KR" altLang="en-US" sz="1600" b="1" dirty="0">
              <a:solidFill>
                <a:schemeClr val="tx1"/>
              </a:solidFill>
              <a:latin typeface="+mn-ea"/>
              <a:cs typeface="Malgun Gothic Semilight" panose="020B0502040204020203" pitchFamily="34" charset="-127"/>
            </a:endParaRPr>
          </a:p>
        </p:txBody>
      </p:sp>
      <p:sp>
        <p:nvSpPr>
          <p:cNvPr id="98" name="슬라이드 번호 개체 틀 5">
            <a:extLst>
              <a:ext uri="{FF2B5EF4-FFF2-40B4-BE49-F238E27FC236}">
                <a16:creationId xmlns:a16="http://schemas.microsoft.com/office/drawing/2014/main" id="{5EB61810-84ED-4913-902E-CA111E3630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653554" y="6400925"/>
            <a:ext cx="2743200" cy="365125"/>
          </a:xfrm>
          <a:prstGeom prst="rect">
            <a:avLst/>
          </a:prstGeom>
        </p:spPr>
        <p:txBody>
          <a:bodyPr/>
          <a:lstStyle>
            <a:lvl1pPr algn="ctr">
              <a:defRPr sz="1200"/>
            </a:lvl1pPr>
          </a:lstStyle>
          <a:p>
            <a:fld id="{EA4A837C-89E9-4F8E-9A70-A2B75BFE1A07}" type="slidenum">
              <a:rPr lang="ko-KR" altLang="en-US" smtClean="0"/>
              <a:pPr/>
              <a:t>19</a:t>
            </a:fld>
            <a:endParaRPr lang="ko-KR" altLang="en-US" dirty="0"/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1C1EA299-28A1-4C9E-9D37-FBE6678C84B5}"/>
              </a:ext>
            </a:extLst>
          </p:cNvPr>
          <p:cNvSpPr/>
          <p:nvPr/>
        </p:nvSpPr>
        <p:spPr>
          <a:xfrm>
            <a:off x="348173" y="692804"/>
            <a:ext cx="2831255" cy="4223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 latinLnBrk="0">
              <a:lnSpc>
                <a:spcPct val="180000"/>
              </a:lnSpc>
            </a:pPr>
            <a:r>
              <a:rPr lang="ko-KR" altLang="en-US" sz="1400" b="1" spc="-50">
                <a:latin typeface="+mn-ea"/>
                <a:cs typeface="Arial" charset="0"/>
              </a:rPr>
              <a:t>위탁시설관리 </a:t>
            </a:r>
            <a:endParaRPr lang="ko-KR" altLang="en-US" sz="1400" b="1" spc="-50" dirty="0">
              <a:latin typeface="+mn-ea"/>
              <a:cs typeface="Arial" charset="0"/>
            </a:endParaRPr>
          </a:p>
        </p:txBody>
      </p:sp>
      <p:sp>
        <p:nvSpPr>
          <p:cNvPr id="20" name="직사각형 19">
            <a:extLst>
              <a:ext uri="{FF2B5EF4-FFF2-40B4-BE49-F238E27FC236}">
                <a16:creationId xmlns:a16="http://schemas.microsoft.com/office/drawing/2014/main" id="{5A31A4AF-C5BC-4057-B083-EAB7BE316FE9}"/>
              </a:ext>
            </a:extLst>
          </p:cNvPr>
          <p:cNvSpPr/>
          <p:nvPr/>
        </p:nvSpPr>
        <p:spPr>
          <a:xfrm>
            <a:off x="576188" y="5074379"/>
            <a:ext cx="5911734" cy="5242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000"/>
              <a:t>① 폐기물처리시설 검사 </a:t>
            </a:r>
            <a:r>
              <a:rPr lang="en-US" altLang="ko-KR" sz="1000"/>
              <a:t>&gt; </a:t>
            </a:r>
            <a:r>
              <a:rPr lang="ko-KR" altLang="en-US" sz="1000"/>
              <a:t>위탁시설 관리 단계에서 사업장 승인상태 확인 가능하다</a:t>
            </a:r>
            <a:r>
              <a:rPr lang="en-US" altLang="ko-KR" sz="1000"/>
              <a:t>.</a:t>
            </a:r>
          </a:p>
          <a:p>
            <a:pPr>
              <a:lnSpc>
                <a:spcPct val="150000"/>
              </a:lnSpc>
            </a:pPr>
            <a:r>
              <a:rPr lang="en-US" altLang="ko-KR" sz="1000"/>
              <a:t>- </a:t>
            </a:r>
            <a:r>
              <a:rPr lang="ko-KR" altLang="en-US" sz="1000"/>
              <a:t>사업장에서 승인이 완료되면  승인된 시설 검사신청이 가능하다</a:t>
            </a:r>
            <a:r>
              <a:rPr lang="en-US" altLang="ko-KR" sz="1000"/>
              <a:t>.</a:t>
            </a:r>
          </a:p>
        </p:txBody>
      </p:sp>
      <p:sp>
        <p:nvSpPr>
          <p:cNvPr id="21" name="타원 20">
            <a:extLst>
              <a:ext uri="{FF2B5EF4-FFF2-40B4-BE49-F238E27FC236}">
                <a16:creationId xmlns:a16="http://schemas.microsoft.com/office/drawing/2014/main" id="{62E1F7B0-98B1-42D8-8490-D8CBD4965ED4}"/>
              </a:ext>
            </a:extLst>
          </p:cNvPr>
          <p:cNvSpPr/>
          <p:nvPr/>
        </p:nvSpPr>
        <p:spPr>
          <a:xfrm>
            <a:off x="8960888" y="3249000"/>
            <a:ext cx="180000" cy="1800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b="1" dirty="0"/>
              <a:t>1</a:t>
            </a:r>
            <a:endParaRPr lang="ko-KR" altLang="en-US" sz="1000" b="1" dirty="0"/>
          </a:p>
        </p:txBody>
      </p:sp>
      <p:sp>
        <p:nvSpPr>
          <p:cNvPr id="13" name="직사각형 12">
            <a:extLst>
              <a:ext uri="{FF2B5EF4-FFF2-40B4-BE49-F238E27FC236}">
                <a16:creationId xmlns:a16="http://schemas.microsoft.com/office/drawing/2014/main" id="{6D8401EC-72C0-41A6-92EF-48DC95919027}"/>
              </a:ext>
            </a:extLst>
          </p:cNvPr>
          <p:cNvSpPr/>
          <p:nvPr/>
        </p:nvSpPr>
        <p:spPr>
          <a:xfrm>
            <a:off x="6206068" y="804863"/>
            <a:ext cx="5637760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000" b="1" spc="-50">
                <a:latin typeface="+mn-ea"/>
                <a:cs typeface="Arial" charset="0"/>
              </a:rPr>
              <a:t>			 Home</a:t>
            </a:r>
            <a:r>
              <a:rPr lang="ko-KR" altLang="en-US" sz="1000" b="1" spc="-50">
                <a:latin typeface="+mn-ea"/>
                <a:cs typeface="Arial" charset="0"/>
              </a:rPr>
              <a:t> </a:t>
            </a:r>
            <a:r>
              <a:rPr lang="en-US" altLang="ko-KR" sz="1000" b="1" spc="-50">
                <a:latin typeface="+mn-ea"/>
                <a:cs typeface="Arial" charset="0"/>
              </a:rPr>
              <a:t>&gt; </a:t>
            </a:r>
            <a:r>
              <a:rPr lang="ko-KR" altLang="en-US" sz="1000" b="1" spc="-50">
                <a:latin typeface="+mn-ea"/>
                <a:cs typeface="Arial" charset="0"/>
              </a:rPr>
              <a:t>폐기물처리시설검사 </a:t>
            </a:r>
            <a:r>
              <a:rPr lang="en-US" altLang="ko-KR" sz="1000" b="1" spc="-50">
                <a:latin typeface="+mn-ea"/>
                <a:cs typeface="Arial" charset="0"/>
              </a:rPr>
              <a:t>&gt; </a:t>
            </a:r>
            <a:r>
              <a:rPr lang="ko-KR" altLang="en-US" sz="1000" b="1" spc="-50">
                <a:latin typeface="+mn-ea"/>
                <a:cs typeface="Arial" charset="0"/>
              </a:rPr>
              <a:t>위탁시설관리</a:t>
            </a:r>
            <a:endParaRPr lang="ko-KR" altLang="en-US" sz="1000"/>
          </a:p>
        </p:txBody>
      </p:sp>
      <p:sp>
        <p:nvSpPr>
          <p:cNvPr id="18" name="직사각형 17">
            <a:extLst>
              <a:ext uri="{FF2B5EF4-FFF2-40B4-BE49-F238E27FC236}">
                <a16:creationId xmlns:a16="http://schemas.microsoft.com/office/drawing/2014/main" id="{E0EC86BE-6158-4B31-98D5-021E0677FE44}"/>
              </a:ext>
            </a:extLst>
          </p:cNvPr>
          <p:cNvSpPr/>
          <p:nvPr/>
        </p:nvSpPr>
        <p:spPr>
          <a:xfrm>
            <a:off x="9050888" y="3423046"/>
            <a:ext cx="660379" cy="546749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직사각형 13">
            <a:extLst>
              <a:ext uri="{FF2B5EF4-FFF2-40B4-BE49-F238E27FC236}">
                <a16:creationId xmlns:a16="http://schemas.microsoft.com/office/drawing/2014/main" id="{077B43F9-E22B-40B8-8C36-AB33EB6E5A64}"/>
              </a:ext>
            </a:extLst>
          </p:cNvPr>
          <p:cNvSpPr/>
          <p:nvPr/>
        </p:nvSpPr>
        <p:spPr>
          <a:xfrm>
            <a:off x="4109296" y="3804181"/>
            <a:ext cx="288395" cy="13440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B964C560-3AA1-4B9D-B4AF-797FE4F949EF}"/>
              </a:ext>
            </a:extLst>
          </p:cNvPr>
          <p:cNvSpPr/>
          <p:nvPr/>
        </p:nvSpPr>
        <p:spPr>
          <a:xfrm>
            <a:off x="5566621" y="3804181"/>
            <a:ext cx="660379" cy="13440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7" name="직사각형 16">
            <a:extLst>
              <a:ext uri="{FF2B5EF4-FFF2-40B4-BE49-F238E27FC236}">
                <a16:creationId xmlns:a16="http://schemas.microsoft.com/office/drawing/2014/main" id="{EA8FF4F7-A696-4DC0-801B-343EDD6F323B}"/>
              </a:ext>
            </a:extLst>
          </p:cNvPr>
          <p:cNvSpPr/>
          <p:nvPr/>
        </p:nvSpPr>
        <p:spPr>
          <a:xfrm>
            <a:off x="7340633" y="3804181"/>
            <a:ext cx="936592" cy="13440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500485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그림 4">
            <a:extLst>
              <a:ext uri="{FF2B5EF4-FFF2-40B4-BE49-F238E27FC236}">
                <a16:creationId xmlns:a16="http://schemas.microsoft.com/office/drawing/2014/main" id="{CCBC8537-8F80-40B2-8937-BDDE3D60636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37000"/>
                    </a14:imgEffect>
                    <a14:imgEffect>
                      <a14:saturation sat="101000"/>
                    </a14:imgEffect>
                    <a14:imgEffect>
                      <a14:brightnessContrast bright="12000" contrast="-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44" y="4024934"/>
            <a:ext cx="3632433" cy="2100001"/>
          </a:xfrm>
          <a:prstGeom prst="rect">
            <a:avLst/>
          </a:prstGeom>
          <a:effectLst>
            <a:softEdge rad="31750"/>
          </a:effectLst>
        </p:spPr>
      </p:pic>
      <p:sp>
        <p:nvSpPr>
          <p:cNvPr id="52" name="object 5">
            <a:extLst>
              <a:ext uri="{FF2B5EF4-FFF2-40B4-BE49-F238E27FC236}">
                <a16:creationId xmlns:a16="http://schemas.microsoft.com/office/drawing/2014/main" id="{02C83762-2022-4E9A-837A-B7764AA4692B}"/>
              </a:ext>
            </a:extLst>
          </p:cNvPr>
          <p:cNvSpPr txBox="1"/>
          <p:nvPr/>
        </p:nvSpPr>
        <p:spPr>
          <a:xfrm>
            <a:off x="2578607" y="246128"/>
            <a:ext cx="756608" cy="442526"/>
          </a:xfrm>
          <a:prstGeom prst="rect">
            <a:avLst/>
          </a:prstGeom>
        </p:spPr>
        <p:txBody>
          <a:bodyPr vert="horz" wrap="square" lIns="0" tIns="11526" rIns="0" bIns="0" rtlCol="0">
            <a:spAutoFit/>
          </a:bodyPr>
          <a:lstStyle/>
          <a:p>
            <a:pPr marL="11529">
              <a:spcBef>
                <a:spcPts val="91"/>
              </a:spcBef>
            </a:pPr>
            <a:r>
              <a:rPr sz="2800" b="1" spc="-309" dirty="0">
                <a:solidFill>
                  <a:srgbClr val="007DDD"/>
                </a:solidFill>
                <a:latin typeface="Malgun Gothic"/>
                <a:cs typeface="Malgun Gothic"/>
              </a:rPr>
              <a:t>목</a:t>
            </a:r>
            <a:r>
              <a:rPr sz="2400" b="1" spc="-263" dirty="0">
                <a:solidFill>
                  <a:srgbClr val="4B4B4B"/>
                </a:solidFill>
                <a:latin typeface="Malgun Gothic"/>
                <a:cs typeface="Malgun Gothic"/>
              </a:rPr>
              <a:t>차</a:t>
            </a:r>
            <a:endParaRPr sz="2400" dirty="0">
              <a:latin typeface="Malgun Gothic"/>
              <a:cs typeface="Malgun Gothic"/>
            </a:endParaRPr>
          </a:p>
        </p:txBody>
      </p:sp>
      <p:sp>
        <p:nvSpPr>
          <p:cNvPr id="108" name="직사각형 107">
            <a:extLst>
              <a:ext uri="{FF2B5EF4-FFF2-40B4-BE49-F238E27FC236}">
                <a16:creationId xmlns:a16="http://schemas.microsoft.com/office/drawing/2014/main" id="{7148C21E-C096-4C5E-97E0-4745606077A9}"/>
              </a:ext>
            </a:extLst>
          </p:cNvPr>
          <p:cNvSpPr/>
          <p:nvPr/>
        </p:nvSpPr>
        <p:spPr>
          <a:xfrm>
            <a:off x="3169563" y="368886"/>
            <a:ext cx="2393604" cy="31976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atinLnBrk="0">
              <a:lnSpc>
                <a:spcPct val="140000"/>
              </a:lnSpc>
            </a:pPr>
            <a:r>
              <a:rPr lang="ko-KR" altLang="en-US" sz="1200" b="1" dirty="0">
                <a:solidFill>
                  <a:srgbClr val="0070C0"/>
                </a:solidFill>
                <a:latin typeface="맑은 고딕" panose="020B0503020000020004" pitchFamily="50" charset="-127"/>
              </a:rPr>
              <a:t>폐기물처리시설 검사관리시스템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E613EB0-E304-4A0B-8E03-5F4D9CF0C73F}"/>
              </a:ext>
            </a:extLst>
          </p:cNvPr>
          <p:cNvSpPr txBox="1"/>
          <p:nvPr/>
        </p:nvSpPr>
        <p:spPr>
          <a:xfrm>
            <a:off x="2404535" y="1629248"/>
            <a:ext cx="3632433" cy="27741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ko-KR" b="1"/>
              <a:t>1. </a:t>
            </a:r>
            <a:r>
              <a:rPr lang="ko-KR" altLang="en-US" b="1"/>
              <a:t>사용자등록 및 로그인  </a:t>
            </a:r>
          </a:p>
          <a:p>
            <a:pPr>
              <a:lnSpc>
                <a:spcPct val="200000"/>
              </a:lnSpc>
            </a:pPr>
            <a:r>
              <a:rPr lang="en-US" altLang="ko-KR" b="1"/>
              <a:t>2. </a:t>
            </a:r>
            <a:r>
              <a:rPr lang="ko-KR" altLang="en-US" b="1"/>
              <a:t>위탁업체 사용자등록 및 승인</a:t>
            </a:r>
          </a:p>
          <a:p>
            <a:pPr>
              <a:lnSpc>
                <a:spcPct val="200000"/>
              </a:lnSpc>
            </a:pPr>
            <a:r>
              <a:rPr lang="en-US" altLang="ko-KR" b="1"/>
              <a:t>3. </a:t>
            </a:r>
            <a:r>
              <a:rPr lang="ko-KR" altLang="en-US" b="1"/>
              <a:t>폐기물처리시설 검사신청</a:t>
            </a:r>
          </a:p>
          <a:p>
            <a:pPr>
              <a:lnSpc>
                <a:spcPct val="200000"/>
              </a:lnSpc>
            </a:pPr>
            <a:r>
              <a:rPr lang="en-US" altLang="ko-KR" b="1"/>
              <a:t>4. </a:t>
            </a:r>
            <a:r>
              <a:rPr lang="ko-KR" altLang="en-US" b="1"/>
              <a:t>소각열회수시설 검사신청</a:t>
            </a:r>
          </a:p>
          <a:p>
            <a:pPr>
              <a:lnSpc>
                <a:spcPct val="200000"/>
              </a:lnSpc>
            </a:pPr>
            <a:r>
              <a:rPr lang="en-US" altLang="ko-KR" b="1"/>
              <a:t>5. </a:t>
            </a:r>
            <a:r>
              <a:rPr lang="ko-KR" altLang="en-US" b="1"/>
              <a:t>검사결과 조회 및 결과서 출력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DFDAB26-90A6-400D-BEF8-F96DA9B5AD48}"/>
              </a:ext>
            </a:extLst>
          </p:cNvPr>
          <p:cNvSpPr txBox="1"/>
          <p:nvPr/>
        </p:nvSpPr>
        <p:spPr>
          <a:xfrm>
            <a:off x="8441835" y="1629248"/>
            <a:ext cx="1167601" cy="33281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ko-KR" b="1"/>
              <a:t>04</a:t>
            </a:r>
          </a:p>
          <a:p>
            <a:pPr>
              <a:lnSpc>
                <a:spcPct val="200000"/>
              </a:lnSpc>
            </a:pPr>
            <a:r>
              <a:rPr lang="en-US" altLang="ko-KR" b="1"/>
              <a:t>12</a:t>
            </a:r>
          </a:p>
          <a:p>
            <a:pPr>
              <a:lnSpc>
                <a:spcPct val="200000"/>
              </a:lnSpc>
            </a:pPr>
            <a:r>
              <a:rPr lang="en-US" altLang="ko-KR" b="1"/>
              <a:t>21</a:t>
            </a:r>
          </a:p>
          <a:p>
            <a:pPr>
              <a:lnSpc>
                <a:spcPct val="200000"/>
              </a:lnSpc>
            </a:pPr>
            <a:r>
              <a:rPr lang="en-US" altLang="ko-KR" b="1"/>
              <a:t>32</a:t>
            </a:r>
          </a:p>
          <a:p>
            <a:pPr>
              <a:lnSpc>
                <a:spcPct val="200000"/>
              </a:lnSpc>
            </a:pPr>
            <a:r>
              <a:rPr lang="en-US" altLang="ko-KR" b="1"/>
              <a:t>37</a:t>
            </a:r>
          </a:p>
          <a:p>
            <a:pPr>
              <a:lnSpc>
                <a:spcPct val="200000"/>
              </a:lnSpc>
            </a:pPr>
            <a:endParaRPr lang="ko-KR" altLang="en-US" b="1"/>
          </a:p>
        </p:txBody>
      </p:sp>
      <p:cxnSp>
        <p:nvCxnSpPr>
          <p:cNvPr id="6" name="직선 연결선 5">
            <a:extLst>
              <a:ext uri="{FF2B5EF4-FFF2-40B4-BE49-F238E27FC236}">
                <a16:creationId xmlns:a16="http://schemas.microsoft.com/office/drawing/2014/main" id="{BB8086D4-7824-488E-B81F-642F931C7EAE}"/>
              </a:ext>
            </a:extLst>
          </p:cNvPr>
          <p:cNvCxnSpPr>
            <a:cxnSpLocks/>
          </p:cNvCxnSpPr>
          <p:nvPr/>
        </p:nvCxnSpPr>
        <p:spPr>
          <a:xfrm>
            <a:off x="5062416" y="2006600"/>
            <a:ext cx="3379419" cy="0"/>
          </a:xfrm>
          <a:prstGeom prst="line">
            <a:avLst/>
          </a:prstGeom>
          <a:ln w="28575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직선 연결선 13">
            <a:extLst>
              <a:ext uri="{FF2B5EF4-FFF2-40B4-BE49-F238E27FC236}">
                <a16:creationId xmlns:a16="http://schemas.microsoft.com/office/drawing/2014/main" id="{3CE6ED4E-62A6-4EED-825C-06497086D098}"/>
              </a:ext>
            </a:extLst>
          </p:cNvPr>
          <p:cNvCxnSpPr>
            <a:cxnSpLocks/>
          </p:cNvCxnSpPr>
          <p:nvPr/>
        </p:nvCxnSpPr>
        <p:spPr>
          <a:xfrm>
            <a:off x="5790549" y="2565399"/>
            <a:ext cx="2651286" cy="0"/>
          </a:xfrm>
          <a:prstGeom prst="line">
            <a:avLst/>
          </a:prstGeom>
          <a:ln w="28575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직선 연결선 16">
            <a:extLst>
              <a:ext uri="{FF2B5EF4-FFF2-40B4-BE49-F238E27FC236}">
                <a16:creationId xmlns:a16="http://schemas.microsoft.com/office/drawing/2014/main" id="{6BAF8FAD-23FE-409A-B44B-BD5C2133A0BC}"/>
              </a:ext>
            </a:extLst>
          </p:cNvPr>
          <p:cNvCxnSpPr>
            <a:cxnSpLocks/>
          </p:cNvCxnSpPr>
          <p:nvPr/>
        </p:nvCxnSpPr>
        <p:spPr>
          <a:xfrm>
            <a:off x="5456073" y="3107266"/>
            <a:ext cx="2985762" cy="0"/>
          </a:xfrm>
          <a:prstGeom prst="line">
            <a:avLst/>
          </a:prstGeom>
          <a:ln w="28575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직선 연결선 18">
            <a:extLst>
              <a:ext uri="{FF2B5EF4-FFF2-40B4-BE49-F238E27FC236}">
                <a16:creationId xmlns:a16="http://schemas.microsoft.com/office/drawing/2014/main" id="{CA19A799-5299-41D7-8803-2E0BEA162ACD}"/>
              </a:ext>
            </a:extLst>
          </p:cNvPr>
          <p:cNvCxnSpPr>
            <a:cxnSpLocks/>
          </p:cNvCxnSpPr>
          <p:nvPr/>
        </p:nvCxnSpPr>
        <p:spPr>
          <a:xfrm>
            <a:off x="5456073" y="3649133"/>
            <a:ext cx="2985762" cy="0"/>
          </a:xfrm>
          <a:prstGeom prst="line">
            <a:avLst/>
          </a:prstGeom>
          <a:ln w="28575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직선 연결선 19">
            <a:extLst>
              <a:ext uri="{FF2B5EF4-FFF2-40B4-BE49-F238E27FC236}">
                <a16:creationId xmlns:a16="http://schemas.microsoft.com/office/drawing/2014/main" id="{85EA8749-948E-4CA6-8A1E-FFC45D4DB708}"/>
              </a:ext>
            </a:extLst>
          </p:cNvPr>
          <p:cNvCxnSpPr>
            <a:cxnSpLocks/>
          </p:cNvCxnSpPr>
          <p:nvPr/>
        </p:nvCxnSpPr>
        <p:spPr>
          <a:xfrm>
            <a:off x="5930208" y="4191000"/>
            <a:ext cx="2468727" cy="0"/>
          </a:xfrm>
          <a:prstGeom prst="line">
            <a:avLst/>
          </a:prstGeom>
          <a:ln w="28575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2592715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EE7B63BC-DDD8-4C77-B205-02C0BF7E13D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389" y="1089877"/>
            <a:ext cx="11223890" cy="4125590"/>
          </a:xfrm>
          <a:prstGeom prst="rect">
            <a:avLst/>
          </a:prstGeom>
        </p:spPr>
      </p:pic>
      <p:sp>
        <p:nvSpPr>
          <p:cNvPr id="43" name="직사각형 42">
            <a:extLst>
              <a:ext uri="{FF2B5EF4-FFF2-40B4-BE49-F238E27FC236}">
                <a16:creationId xmlns:a16="http://schemas.microsoft.com/office/drawing/2014/main" id="{6E8DA712-E6B9-40CF-8105-64EC160F7771}"/>
              </a:ext>
            </a:extLst>
          </p:cNvPr>
          <p:cNvSpPr/>
          <p:nvPr/>
        </p:nvSpPr>
        <p:spPr>
          <a:xfrm>
            <a:off x="5806911" y="6353666"/>
            <a:ext cx="1008755" cy="18853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tx1"/>
              </a:solidFill>
            </a:endParaRPr>
          </a:p>
        </p:txBody>
      </p:sp>
      <p:sp>
        <p:nvSpPr>
          <p:cNvPr id="28" name="직사각형 27">
            <a:extLst>
              <a:ext uri="{FF2B5EF4-FFF2-40B4-BE49-F238E27FC236}">
                <a16:creationId xmlns:a16="http://schemas.microsoft.com/office/drawing/2014/main" id="{3D07075C-2022-4DDE-89CE-6620EDC9A8DF}"/>
              </a:ext>
            </a:extLst>
          </p:cNvPr>
          <p:cNvSpPr/>
          <p:nvPr/>
        </p:nvSpPr>
        <p:spPr>
          <a:xfrm>
            <a:off x="9932565" y="281670"/>
            <a:ext cx="2199864" cy="49500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600" b="1" kern="0">
                <a:solidFill>
                  <a:srgbClr val="000000"/>
                </a:solidFill>
                <a:latin typeface="+mn-ea"/>
                <a:cs typeface="Malgun Gothic Semilight" panose="020B0502040204020203" pitchFamily="34" charset="-127"/>
              </a:rPr>
              <a:t>1. </a:t>
            </a:r>
            <a:r>
              <a:rPr lang="ko-KR" altLang="en-US" sz="1600" b="1" kern="0">
                <a:solidFill>
                  <a:srgbClr val="000000"/>
                </a:solidFill>
                <a:latin typeface="+mn-ea"/>
                <a:cs typeface="Malgun Gothic Semilight" panose="020B0502040204020203" pitchFamily="34" charset="-127"/>
              </a:rPr>
              <a:t>사용자 등록</a:t>
            </a:r>
            <a:endParaRPr lang="ko-KR" altLang="en-US" sz="1600" b="1" dirty="0">
              <a:solidFill>
                <a:schemeClr val="tx1"/>
              </a:solidFill>
              <a:latin typeface="+mn-ea"/>
              <a:cs typeface="Malgun Gothic Semilight" panose="020B0502040204020203" pitchFamily="34" charset="-127"/>
            </a:endParaRPr>
          </a:p>
        </p:txBody>
      </p:sp>
      <p:sp>
        <p:nvSpPr>
          <p:cNvPr id="98" name="슬라이드 번호 개체 틀 5">
            <a:extLst>
              <a:ext uri="{FF2B5EF4-FFF2-40B4-BE49-F238E27FC236}">
                <a16:creationId xmlns:a16="http://schemas.microsoft.com/office/drawing/2014/main" id="{5EB61810-84ED-4913-902E-CA111E3630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653554" y="6400925"/>
            <a:ext cx="2743200" cy="365125"/>
          </a:xfrm>
          <a:prstGeom prst="rect">
            <a:avLst/>
          </a:prstGeom>
        </p:spPr>
        <p:txBody>
          <a:bodyPr/>
          <a:lstStyle>
            <a:lvl1pPr algn="ctr">
              <a:defRPr sz="1200"/>
            </a:lvl1pPr>
          </a:lstStyle>
          <a:p>
            <a:fld id="{EA4A837C-89E9-4F8E-9A70-A2B75BFE1A07}" type="slidenum">
              <a:rPr lang="ko-KR" altLang="en-US" smtClean="0"/>
              <a:pPr/>
              <a:t>20</a:t>
            </a:fld>
            <a:endParaRPr lang="ko-KR" altLang="en-US" dirty="0"/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1C1EA299-28A1-4C9E-9D37-FBE6678C84B5}"/>
              </a:ext>
            </a:extLst>
          </p:cNvPr>
          <p:cNvSpPr/>
          <p:nvPr/>
        </p:nvSpPr>
        <p:spPr>
          <a:xfrm>
            <a:off x="348173" y="692804"/>
            <a:ext cx="2831255" cy="4223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 latinLnBrk="0">
              <a:lnSpc>
                <a:spcPct val="180000"/>
              </a:lnSpc>
            </a:pPr>
            <a:r>
              <a:rPr lang="ko-KR" altLang="en-US" sz="1400" b="1" spc="-50">
                <a:latin typeface="+mn-ea"/>
                <a:cs typeface="Arial" charset="0"/>
              </a:rPr>
              <a:t>위탁시설관리</a:t>
            </a:r>
            <a:endParaRPr lang="ko-KR" altLang="en-US" sz="1400" b="1" spc="-50" dirty="0">
              <a:latin typeface="+mn-ea"/>
              <a:cs typeface="Arial" charset="0"/>
            </a:endParaRPr>
          </a:p>
        </p:txBody>
      </p:sp>
      <p:sp>
        <p:nvSpPr>
          <p:cNvPr id="20" name="직사각형 19">
            <a:extLst>
              <a:ext uri="{FF2B5EF4-FFF2-40B4-BE49-F238E27FC236}">
                <a16:creationId xmlns:a16="http://schemas.microsoft.com/office/drawing/2014/main" id="{5A31A4AF-C5BC-4057-B083-EAB7BE316FE9}"/>
              </a:ext>
            </a:extLst>
          </p:cNvPr>
          <p:cNvSpPr/>
          <p:nvPr/>
        </p:nvSpPr>
        <p:spPr>
          <a:xfrm>
            <a:off x="474587" y="5429979"/>
            <a:ext cx="8495241" cy="9859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000" dirty="0"/>
              <a:t>폐기물처리시설이 로그인하면 폐기물처리시설 검사 </a:t>
            </a:r>
            <a:r>
              <a:rPr lang="en-US" altLang="ko-KR" sz="1000" dirty="0"/>
              <a:t>&gt; </a:t>
            </a:r>
            <a:r>
              <a:rPr lang="ko-KR" altLang="en-US" sz="1000" dirty="0"/>
              <a:t>위탁시설 관리 단계에서 위탁시설이 신청한 승인상태 확인이 가능하다</a:t>
            </a:r>
            <a:r>
              <a:rPr lang="en-US" altLang="ko-KR" sz="1000" dirty="0"/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sz="1000" dirty="0"/>
              <a:t>① 해당된 위탁시설 승인</a:t>
            </a:r>
            <a:r>
              <a:rPr lang="en-US" altLang="ko-KR" sz="1000" dirty="0"/>
              <a:t>/</a:t>
            </a:r>
            <a:r>
              <a:rPr lang="ko-KR" altLang="en-US" sz="1000" dirty="0"/>
              <a:t>삭제 선택하여 </a:t>
            </a:r>
            <a:r>
              <a:rPr lang="en-US" altLang="ko-KR" sz="1000" dirty="0"/>
              <a:t>[</a:t>
            </a:r>
            <a:r>
              <a:rPr lang="ko-KR" altLang="en-US" sz="1000" dirty="0"/>
              <a:t>상태처리</a:t>
            </a:r>
            <a:r>
              <a:rPr lang="en-US" altLang="ko-KR" sz="1000" dirty="0"/>
              <a:t>]</a:t>
            </a:r>
            <a:r>
              <a:rPr lang="ko-KR" altLang="en-US" sz="1000" dirty="0"/>
              <a:t> 버튼을 클릭하여 승인 진행</a:t>
            </a:r>
            <a:endParaRPr lang="en-US" altLang="ko-KR" sz="1000" dirty="0"/>
          </a:p>
          <a:p>
            <a:pPr>
              <a:lnSpc>
                <a:spcPct val="150000"/>
              </a:lnSpc>
            </a:pPr>
            <a:r>
              <a:rPr lang="en-US" altLang="ko-KR" sz="1000" dirty="0"/>
              <a:t>- </a:t>
            </a:r>
            <a:r>
              <a:rPr lang="ko-KR" altLang="en-US" sz="1000" dirty="0"/>
              <a:t>사업장에서 승인이 완료되면  승인된 시설 검사신청이 가능하다</a:t>
            </a:r>
            <a:r>
              <a:rPr lang="en-US" altLang="ko-KR" sz="1000" dirty="0"/>
              <a:t>.</a:t>
            </a:r>
          </a:p>
          <a:p>
            <a:pPr>
              <a:lnSpc>
                <a:spcPct val="150000"/>
              </a:lnSpc>
            </a:pPr>
            <a:endParaRPr lang="en-US" altLang="ko-KR" sz="1000" dirty="0"/>
          </a:p>
        </p:txBody>
      </p:sp>
      <p:sp>
        <p:nvSpPr>
          <p:cNvPr id="21" name="타원 20">
            <a:extLst>
              <a:ext uri="{FF2B5EF4-FFF2-40B4-BE49-F238E27FC236}">
                <a16:creationId xmlns:a16="http://schemas.microsoft.com/office/drawing/2014/main" id="{62E1F7B0-98B1-42D8-8490-D8CBD4965ED4}"/>
              </a:ext>
            </a:extLst>
          </p:cNvPr>
          <p:cNvSpPr/>
          <p:nvPr/>
        </p:nvSpPr>
        <p:spPr>
          <a:xfrm>
            <a:off x="2485182" y="4633301"/>
            <a:ext cx="180000" cy="1800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b="1" dirty="0"/>
              <a:t>1</a:t>
            </a:r>
            <a:endParaRPr lang="ko-KR" altLang="en-US" sz="1000" b="1" dirty="0"/>
          </a:p>
        </p:txBody>
      </p:sp>
      <p:sp>
        <p:nvSpPr>
          <p:cNvPr id="13" name="직사각형 12">
            <a:extLst>
              <a:ext uri="{FF2B5EF4-FFF2-40B4-BE49-F238E27FC236}">
                <a16:creationId xmlns:a16="http://schemas.microsoft.com/office/drawing/2014/main" id="{6D8401EC-72C0-41A6-92EF-48DC95919027}"/>
              </a:ext>
            </a:extLst>
          </p:cNvPr>
          <p:cNvSpPr/>
          <p:nvPr/>
        </p:nvSpPr>
        <p:spPr>
          <a:xfrm>
            <a:off x="6206068" y="804863"/>
            <a:ext cx="5637760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000" b="1" spc="-50">
                <a:latin typeface="+mn-ea"/>
                <a:cs typeface="Arial" charset="0"/>
              </a:rPr>
              <a:t>			 Home</a:t>
            </a:r>
            <a:r>
              <a:rPr lang="ko-KR" altLang="en-US" sz="1000" b="1" spc="-50">
                <a:latin typeface="+mn-ea"/>
                <a:cs typeface="Arial" charset="0"/>
              </a:rPr>
              <a:t> </a:t>
            </a:r>
            <a:r>
              <a:rPr lang="en-US" altLang="ko-KR" sz="1000" b="1" spc="-50">
                <a:latin typeface="+mn-ea"/>
                <a:cs typeface="Arial" charset="0"/>
              </a:rPr>
              <a:t>&gt; </a:t>
            </a:r>
            <a:r>
              <a:rPr lang="ko-KR" altLang="en-US" sz="1000" b="1" spc="-50">
                <a:latin typeface="+mn-ea"/>
                <a:cs typeface="Arial" charset="0"/>
              </a:rPr>
              <a:t>폐기물처리시설검사 </a:t>
            </a:r>
            <a:r>
              <a:rPr lang="en-US" altLang="ko-KR" sz="1000" b="1" spc="-50">
                <a:latin typeface="+mn-ea"/>
                <a:cs typeface="Arial" charset="0"/>
              </a:rPr>
              <a:t>&gt; </a:t>
            </a:r>
            <a:r>
              <a:rPr lang="ko-KR" altLang="en-US" sz="1000" b="1" spc="-50">
                <a:latin typeface="+mn-ea"/>
                <a:cs typeface="Arial" charset="0"/>
              </a:rPr>
              <a:t>위탁시설관리</a:t>
            </a:r>
            <a:endParaRPr lang="ko-KR" altLang="en-US" sz="1000"/>
          </a:p>
        </p:txBody>
      </p:sp>
      <p:sp>
        <p:nvSpPr>
          <p:cNvPr id="18" name="직사각형 17">
            <a:extLst>
              <a:ext uri="{FF2B5EF4-FFF2-40B4-BE49-F238E27FC236}">
                <a16:creationId xmlns:a16="http://schemas.microsoft.com/office/drawing/2014/main" id="{E0EC86BE-6158-4B31-98D5-021E0677FE44}"/>
              </a:ext>
            </a:extLst>
          </p:cNvPr>
          <p:cNvSpPr/>
          <p:nvPr/>
        </p:nvSpPr>
        <p:spPr>
          <a:xfrm>
            <a:off x="1972733" y="4839346"/>
            <a:ext cx="1075267" cy="287866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1" name="직사각형 10">
            <a:extLst>
              <a:ext uri="{FF2B5EF4-FFF2-40B4-BE49-F238E27FC236}">
                <a16:creationId xmlns:a16="http://schemas.microsoft.com/office/drawing/2014/main" id="{904CBC41-F104-41E0-83E2-75FA899AF556}"/>
              </a:ext>
            </a:extLst>
          </p:cNvPr>
          <p:cNvSpPr/>
          <p:nvPr/>
        </p:nvSpPr>
        <p:spPr>
          <a:xfrm>
            <a:off x="3335867" y="2032000"/>
            <a:ext cx="397933" cy="127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직사각형 11">
            <a:extLst>
              <a:ext uri="{FF2B5EF4-FFF2-40B4-BE49-F238E27FC236}">
                <a16:creationId xmlns:a16="http://schemas.microsoft.com/office/drawing/2014/main" id="{B721A738-8452-47A4-9031-24573F692D9B}"/>
              </a:ext>
            </a:extLst>
          </p:cNvPr>
          <p:cNvSpPr/>
          <p:nvPr/>
        </p:nvSpPr>
        <p:spPr>
          <a:xfrm>
            <a:off x="4090246" y="3085467"/>
            <a:ext cx="288395" cy="13440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직사각형 13">
            <a:extLst>
              <a:ext uri="{FF2B5EF4-FFF2-40B4-BE49-F238E27FC236}">
                <a16:creationId xmlns:a16="http://schemas.microsoft.com/office/drawing/2014/main" id="{BB97B67D-5400-4E84-8A2B-EF242CE80E52}"/>
              </a:ext>
            </a:extLst>
          </p:cNvPr>
          <p:cNvSpPr/>
          <p:nvPr/>
        </p:nvSpPr>
        <p:spPr>
          <a:xfrm>
            <a:off x="5662713" y="3085466"/>
            <a:ext cx="731737" cy="13440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07BD0EAC-0FED-4436-86DE-86604527CAC9}"/>
              </a:ext>
            </a:extLst>
          </p:cNvPr>
          <p:cNvSpPr/>
          <p:nvPr/>
        </p:nvSpPr>
        <p:spPr>
          <a:xfrm>
            <a:off x="7580413" y="3085465"/>
            <a:ext cx="1011137" cy="13440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6" name="직사각형 15">
            <a:extLst>
              <a:ext uri="{FF2B5EF4-FFF2-40B4-BE49-F238E27FC236}">
                <a16:creationId xmlns:a16="http://schemas.microsoft.com/office/drawing/2014/main" id="{0F2E19E5-7DF7-4E87-B509-E0013F416D60}"/>
              </a:ext>
            </a:extLst>
          </p:cNvPr>
          <p:cNvSpPr/>
          <p:nvPr/>
        </p:nvSpPr>
        <p:spPr>
          <a:xfrm>
            <a:off x="11078497" y="3104515"/>
            <a:ext cx="307054" cy="8318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9" name="직사각형 18">
            <a:extLst>
              <a:ext uri="{FF2B5EF4-FFF2-40B4-BE49-F238E27FC236}">
                <a16:creationId xmlns:a16="http://schemas.microsoft.com/office/drawing/2014/main" id="{03544F8A-919F-40EC-B00B-A7E9B616C2E9}"/>
              </a:ext>
            </a:extLst>
          </p:cNvPr>
          <p:cNvSpPr/>
          <p:nvPr/>
        </p:nvSpPr>
        <p:spPr>
          <a:xfrm>
            <a:off x="4597059" y="2030941"/>
            <a:ext cx="288395" cy="13440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8514730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직사각형 42">
            <a:extLst>
              <a:ext uri="{FF2B5EF4-FFF2-40B4-BE49-F238E27FC236}">
                <a16:creationId xmlns:a16="http://schemas.microsoft.com/office/drawing/2014/main" id="{6E8DA712-E6B9-40CF-8105-64EC160F7771}"/>
              </a:ext>
            </a:extLst>
          </p:cNvPr>
          <p:cNvSpPr/>
          <p:nvPr/>
        </p:nvSpPr>
        <p:spPr>
          <a:xfrm>
            <a:off x="5806911" y="6353666"/>
            <a:ext cx="1008755" cy="18853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tx1"/>
              </a:solidFill>
            </a:endParaRPr>
          </a:p>
        </p:txBody>
      </p:sp>
      <p:sp>
        <p:nvSpPr>
          <p:cNvPr id="98" name="슬라이드 번호 개체 틀 5">
            <a:extLst>
              <a:ext uri="{FF2B5EF4-FFF2-40B4-BE49-F238E27FC236}">
                <a16:creationId xmlns:a16="http://schemas.microsoft.com/office/drawing/2014/main" id="{5EB61810-84ED-4913-902E-CA111E3630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653554" y="6400925"/>
            <a:ext cx="2743200" cy="365125"/>
          </a:xfrm>
          <a:prstGeom prst="rect">
            <a:avLst/>
          </a:prstGeom>
        </p:spPr>
        <p:txBody>
          <a:bodyPr/>
          <a:lstStyle>
            <a:lvl1pPr algn="ctr">
              <a:defRPr sz="1200"/>
            </a:lvl1pPr>
          </a:lstStyle>
          <a:p>
            <a:fld id="{EA4A837C-89E9-4F8E-9A70-A2B75BFE1A07}" type="slidenum">
              <a:rPr lang="ko-KR" altLang="en-US" smtClean="0"/>
              <a:pPr/>
              <a:t>21</a:t>
            </a:fld>
            <a:endParaRPr lang="ko-KR" altLang="en-US" dirty="0"/>
          </a:p>
        </p:txBody>
      </p:sp>
      <p:sp>
        <p:nvSpPr>
          <p:cNvPr id="11" name="Rectangle 2">
            <a:extLst>
              <a:ext uri="{FF2B5EF4-FFF2-40B4-BE49-F238E27FC236}">
                <a16:creationId xmlns:a16="http://schemas.microsoft.com/office/drawing/2014/main" id="{C8E0234F-E267-4E7B-A26C-7152F150EB1D}"/>
              </a:ext>
            </a:extLst>
          </p:cNvPr>
          <p:cNvSpPr>
            <a:spLocks noChangeArrowheads="1"/>
          </p:cNvSpPr>
          <p:nvPr/>
        </p:nvSpPr>
        <p:spPr bwMode="auto">
          <a:xfrm>
            <a:off x="810872" y="2199014"/>
            <a:ext cx="4239300" cy="574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969696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118224" tIns="59113" rIns="118224" bIns="59113">
            <a:spAutoFit/>
          </a:bodyPr>
          <a:lstStyle>
            <a:lvl1pPr defTabSz="117475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1pPr>
            <a:lvl2pPr marL="587375" defTabSz="117475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2pPr>
            <a:lvl3pPr marL="1174750" defTabSz="117475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3pPr>
            <a:lvl4pPr marL="1760538" defTabSz="117475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4pPr>
            <a:lvl5pPr marL="2347913" defTabSz="117475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5pPr>
            <a:lvl6pPr marL="2805113" defTabSz="117475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6pPr>
            <a:lvl7pPr marL="3262313" defTabSz="117475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7pPr>
            <a:lvl8pPr marL="3719513" defTabSz="117475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8pPr>
            <a:lvl9pPr marL="4176713" defTabSz="117475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9pPr>
          </a:lstStyle>
          <a:p>
            <a:pPr latinLnBrk="0">
              <a:lnSpc>
                <a:spcPct val="140000"/>
              </a:lnSpc>
            </a:pPr>
            <a:r>
              <a:rPr lang="ko-KR" altLang="en-US" sz="2400" b="1">
                <a:latin typeface="맑은 고딕" panose="020B0503020000020004" pitchFamily="50" charset="-127"/>
                <a:ea typeface="맑은 고딕" panose="020B0503020000020004" pitchFamily="50" charset="-127"/>
              </a:rPr>
              <a:t>검사신청</a:t>
            </a:r>
            <a:endParaRPr lang="en-US" altLang="ko-KR" sz="2400" b="1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cxnSp>
        <p:nvCxnSpPr>
          <p:cNvPr id="14" name="직선 연결선 13">
            <a:extLst>
              <a:ext uri="{FF2B5EF4-FFF2-40B4-BE49-F238E27FC236}">
                <a16:creationId xmlns:a16="http://schemas.microsoft.com/office/drawing/2014/main" id="{DC8374D4-F221-4526-B546-383170A0D0AE}"/>
              </a:ext>
            </a:extLst>
          </p:cNvPr>
          <p:cNvCxnSpPr/>
          <p:nvPr/>
        </p:nvCxnSpPr>
        <p:spPr>
          <a:xfrm>
            <a:off x="810872" y="2802286"/>
            <a:ext cx="10802813" cy="0"/>
          </a:xfrm>
          <a:prstGeom prst="line">
            <a:avLst/>
          </a:prstGeom>
          <a:ln w="476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그림 6">
            <a:extLst>
              <a:ext uri="{FF2B5EF4-FFF2-40B4-BE49-F238E27FC236}">
                <a16:creationId xmlns:a16="http://schemas.microsoft.com/office/drawing/2014/main" id="{68674424-AD22-4239-85BA-DFC09065C2D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37000"/>
                    </a14:imgEffect>
                    <a14:imgEffect>
                      <a14:saturation sat="101000"/>
                    </a14:imgEffect>
                    <a14:imgEffect>
                      <a14:brightnessContrast bright="12000" contrast="-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40367" y="3450240"/>
            <a:ext cx="4692833" cy="2713045"/>
          </a:xfrm>
          <a:prstGeom prst="rect">
            <a:avLst/>
          </a:prstGeom>
          <a:effectLst>
            <a:softEdge rad="31750"/>
          </a:effectLst>
        </p:spPr>
      </p:pic>
    </p:spTree>
    <p:extLst>
      <p:ext uri="{BB962C8B-B14F-4D97-AF65-F5344CB8AC3E}">
        <p14:creationId xmlns:p14="http://schemas.microsoft.com/office/powerpoint/2010/main" val="163384606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633A0102-86AF-4E98-8C5B-C0AE6EC3C7A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6794" y="1249681"/>
            <a:ext cx="8402889" cy="3715062"/>
          </a:xfrm>
          <a:prstGeom prst="rect">
            <a:avLst/>
          </a:prstGeom>
        </p:spPr>
      </p:pic>
      <p:sp>
        <p:nvSpPr>
          <p:cNvPr id="43" name="직사각형 42">
            <a:extLst>
              <a:ext uri="{FF2B5EF4-FFF2-40B4-BE49-F238E27FC236}">
                <a16:creationId xmlns:a16="http://schemas.microsoft.com/office/drawing/2014/main" id="{6E8DA712-E6B9-40CF-8105-64EC160F7771}"/>
              </a:ext>
            </a:extLst>
          </p:cNvPr>
          <p:cNvSpPr/>
          <p:nvPr/>
        </p:nvSpPr>
        <p:spPr>
          <a:xfrm>
            <a:off x="5806911" y="6353666"/>
            <a:ext cx="1008755" cy="18853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tx1"/>
              </a:solidFill>
            </a:endParaRPr>
          </a:p>
        </p:txBody>
      </p:sp>
      <p:sp>
        <p:nvSpPr>
          <p:cNvPr id="28" name="직사각형 27">
            <a:extLst>
              <a:ext uri="{FF2B5EF4-FFF2-40B4-BE49-F238E27FC236}">
                <a16:creationId xmlns:a16="http://schemas.microsoft.com/office/drawing/2014/main" id="{3D07075C-2022-4DDE-89CE-6620EDC9A8DF}"/>
              </a:ext>
            </a:extLst>
          </p:cNvPr>
          <p:cNvSpPr/>
          <p:nvPr/>
        </p:nvSpPr>
        <p:spPr>
          <a:xfrm>
            <a:off x="8953851" y="281670"/>
            <a:ext cx="3119855" cy="49500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600" b="1" kern="0" dirty="0">
                <a:solidFill>
                  <a:srgbClr val="000000"/>
                </a:solidFill>
                <a:latin typeface="+mn-ea"/>
                <a:cs typeface="Malgun Gothic Semilight" panose="020B0502040204020203" pitchFamily="34" charset="-127"/>
              </a:rPr>
              <a:t>2. </a:t>
            </a:r>
            <a:r>
              <a:rPr lang="ko-KR" altLang="en-US" sz="1600" b="1" kern="0" dirty="0">
                <a:solidFill>
                  <a:srgbClr val="000000"/>
                </a:solidFill>
                <a:latin typeface="+mn-ea"/>
                <a:cs typeface="Malgun Gothic Semilight" panose="020B0502040204020203" pitchFamily="34" charset="-127"/>
              </a:rPr>
              <a:t>폐기물처리시설 검사신청</a:t>
            </a:r>
            <a:endParaRPr lang="ko-KR" altLang="en-US" sz="1600" b="1" dirty="0">
              <a:solidFill>
                <a:schemeClr val="tx1"/>
              </a:solidFill>
              <a:latin typeface="+mn-ea"/>
              <a:cs typeface="Malgun Gothic Semilight" panose="020B0502040204020203" pitchFamily="34" charset="-127"/>
            </a:endParaRPr>
          </a:p>
        </p:txBody>
      </p:sp>
      <p:sp>
        <p:nvSpPr>
          <p:cNvPr id="98" name="슬라이드 번호 개체 틀 5">
            <a:extLst>
              <a:ext uri="{FF2B5EF4-FFF2-40B4-BE49-F238E27FC236}">
                <a16:creationId xmlns:a16="http://schemas.microsoft.com/office/drawing/2014/main" id="{5EB61810-84ED-4913-902E-CA111E3630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653554" y="6400925"/>
            <a:ext cx="2743200" cy="365125"/>
          </a:xfrm>
          <a:prstGeom prst="rect">
            <a:avLst/>
          </a:prstGeom>
        </p:spPr>
        <p:txBody>
          <a:bodyPr/>
          <a:lstStyle>
            <a:lvl1pPr algn="ctr">
              <a:defRPr sz="1200"/>
            </a:lvl1pPr>
          </a:lstStyle>
          <a:p>
            <a:fld id="{EA4A837C-89E9-4F8E-9A70-A2B75BFE1A07}" type="slidenum">
              <a:rPr lang="ko-KR" altLang="en-US" smtClean="0"/>
              <a:pPr/>
              <a:t>22</a:t>
            </a:fld>
            <a:endParaRPr lang="ko-KR" altLang="en-US" dirty="0"/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1C1EA299-28A1-4C9E-9D37-FBE6678C84B5}"/>
              </a:ext>
            </a:extLst>
          </p:cNvPr>
          <p:cNvSpPr/>
          <p:nvPr/>
        </p:nvSpPr>
        <p:spPr>
          <a:xfrm>
            <a:off x="348173" y="692804"/>
            <a:ext cx="2831255" cy="4223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 latinLnBrk="0">
              <a:lnSpc>
                <a:spcPct val="180000"/>
              </a:lnSpc>
            </a:pPr>
            <a:r>
              <a:rPr lang="ko-KR" altLang="en-US" sz="1400" b="1" spc="-50">
                <a:latin typeface="+mn-ea"/>
                <a:cs typeface="Arial" charset="0"/>
              </a:rPr>
              <a:t>처리시설 대시보드</a:t>
            </a:r>
            <a:endParaRPr lang="ko-KR" altLang="en-US" sz="1400" b="1" spc="-50" dirty="0">
              <a:latin typeface="+mn-ea"/>
              <a:cs typeface="Arial" charset="0"/>
            </a:endParaRPr>
          </a:p>
        </p:txBody>
      </p:sp>
      <p:sp>
        <p:nvSpPr>
          <p:cNvPr id="12" name="직사각형 11">
            <a:extLst>
              <a:ext uri="{FF2B5EF4-FFF2-40B4-BE49-F238E27FC236}">
                <a16:creationId xmlns:a16="http://schemas.microsoft.com/office/drawing/2014/main" id="{380ACBDD-5316-4508-9EA5-E647986670C3}"/>
              </a:ext>
            </a:extLst>
          </p:cNvPr>
          <p:cNvSpPr/>
          <p:nvPr/>
        </p:nvSpPr>
        <p:spPr>
          <a:xfrm>
            <a:off x="1526795" y="5063721"/>
            <a:ext cx="5911734" cy="7550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1000"/>
              <a:t>&lt;</a:t>
            </a:r>
            <a:r>
              <a:rPr lang="ko-KR" altLang="en-US" sz="1000"/>
              <a:t>처리시설의 검사진행상태와 일정을 확인할 수 있는 대시보드 화면이다</a:t>
            </a:r>
            <a:r>
              <a:rPr lang="en-US" altLang="ko-KR" sz="1000"/>
              <a:t>.&gt;</a:t>
            </a:r>
          </a:p>
          <a:p>
            <a:pPr>
              <a:lnSpc>
                <a:spcPct val="150000"/>
              </a:lnSpc>
            </a:pPr>
            <a:r>
              <a:rPr lang="ko-KR" altLang="en-US" sz="1000"/>
              <a:t>①</a:t>
            </a:r>
            <a:r>
              <a:rPr lang="en-US" altLang="ko-KR" sz="1000"/>
              <a:t> </a:t>
            </a:r>
            <a:r>
              <a:rPr lang="ko-KR" altLang="en-US" sz="1000"/>
              <a:t>처리시설사업장의 검사신청 대시보드가 표출되며 </a:t>
            </a:r>
            <a:r>
              <a:rPr lang="en-US" altLang="ko-KR" sz="1000"/>
              <a:t>STEP </a:t>
            </a:r>
            <a:r>
              <a:rPr lang="ko-KR" altLang="en-US" sz="1000"/>
              <a:t>별로 건수를 확인할 수 있다</a:t>
            </a:r>
            <a:r>
              <a:rPr lang="en-US" altLang="ko-KR" sz="1000"/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sz="1000"/>
              <a:t>② </a:t>
            </a:r>
            <a:r>
              <a:rPr lang="ko-KR" altLang="en-US" sz="1000" spc="-123">
                <a:latin typeface="Malgun Gothic"/>
                <a:cs typeface="Malgun Gothic"/>
              </a:rPr>
              <a:t>캘린더가</a:t>
            </a:r>
            <a:r>
              <a:rPr lang="ko-KR" altLang="en-US" sz="1000" spc="136">
                <a:latin typeface="Malgun Gothic"/>
                <a:cs typeface="Malgun Gothic"/>
              </a:rPr>
              <a:t> </a:t>
            </a:r>
            <a:r>
              <a:rPr lang="ko-KR" altLang="en-US" sz="1000" spc="-123">
                <a:latin typeface="Malgun Gothic"/>
                <a:cs typeface="Malgun Gothic"/>
              </a:rPr>
              <a:t>표출되며</a:t>
            </a:r>
            <a:r>
              <a:rPr lang="ko-KR" altLang="en-US" sz="1000" spc="141">
                <a:latin typeface="Malgun Gothic"/>
                <a:cs typeface="Malgun Gothic"/>
              </a:rPr>
              <a:t> </a:t>
            </a:r>
            <a:r>
              <a:rPr lang="ko-KR" altLang="en-US" sz="1000" spc="-123">
                <a:latin typeface="Malgun Gothic"/>
                <a:cs typeface="Malgun Gothic"/>
              </a:rPr>
              <a:t>캘린더에</a:t>
            </a:r>
            <a:r>
              <a:rPr lang="ko-KR" altLang="en-US" sz="1000" spc="136">
                <a:latin typeface="Malgun Gothic"/>
                <a:cs typeface="Malgun Gothic"/>
              </a:rPr>
              <a:t> </a:t>
            </a:r>
            <a:r>
              <a:rPr lang="ko-KR" altLang="en-US" sz="1000" spc="-123">
                <a:latin typeface="Malgun Gothic"/>
                <a:cs typeface="Malgun Gothic"/>
              </a:rPr>
              <a:t>일정이</a:t>
            </a:r>
            <a:r>
              <a:rPr lang="ko-KR" altLang="en-US" sz="1000" spc="141">
                <a:latin typeface="Malgun Gothic"/>
                <a:cs typeface="Malgun Gothic"/>
              </a:rPr>
              <a:t> </a:t>
            </a:r>
            <a:r>
              <a:rPr lang="ko-KR" altLang="en-US" sz="1000" spc="-123">
                <a:latin typeface="Malgun Gothic"/>
                <a:cs typeface="Malgun Gothic"/>
              </a:rPr>
              <a:t>등록되어있을</a:t>
            </a:r>
            <a:r>
              <a:rPr lang="ko-KR" altLang="en-US" sz="1000" spc="136">
                <a:latin typeface="Malgun Gothic"/>
                <a:cs typeface="Malgun Gothic"/>
              </a:rPr>
              <a:t> </a:t>
            </a:r>
            <a:r>
              <a:rPr lang="ko-KR" altLang="en-US" sz="1000" spc="-118">
                <a:latin typeface="Malgun Gothic"/>
                <a:cs typeface="Malgun Gothic"/>
              </a:rPr>
              <a:t>경우</a:t>
            </a:r>
            <a:r>
              <a:rPr lang="ko-KR" altLang="en-US" sz="1000" spc="132">
                <a:latin typeface="Malgun Gothic"/>
                <a:cs typeface="Malgun Gothic"/>
              </a:rPr>
              <a:t> </a:t>
            </a:r>
            <a:r>
              <a:rPr lang="ko-KR" altLang="en-US" sz="1000" spc="-123">
                <a:latin typeface="Malgun Gothic"/>
                <a:cs typeface="Malgun Gothic"/>
              </a:rPr>
              <a:t>일자별로</a:t>
            </a:r>
            <a:r>
              <a:rPr lang="ko-KR" altLang="en-US" sz="1000" spc="145">
                <a:latin typeface="Malgun Gothic"/>
                <a:cs typeface="Malgun Gothic"/>
              </a:rPr>
              <a:t> </a:t>
            </a:r>
            <a:r>
              <a:rPr lang="ko-KR" altLang="en-US" sz="1000" spc="-123">
                <a:latin typeface="Malgun Gothic"/>
                <a:cs typeface="Malgun Gothic"/>
              </a:rPr>
              <a:t>일정이</a:t>
            </a:r>
            <a:r>
              <a:rPr lang="ko-KR" altLang="en-US" sz="1000" spc="132">
                <a:latin typeface="Malgun Gothic"/>
                <a:cs typeface="Malgun Gothic"/>
              </a:rPr>
              <a:t> </a:t>
            </a:r>
            <a:r>
              <a:rPr lang="ko-KR" altLang="en-US" sz="1000" spc="-82">
                <a:latin typeface="Malgun Gothic"/>
                <a:cs typeface="Malgun Gothic"/>
              </a:rPr>
              <a:t>표출된다</a:t>
            </a:r>
            <a:r>
              <a:rPr lang="en-US" altLang="ko-KR" sz="1000" spc="-82">
                <a:latin typeface="Malgun Gothic"/>
                <a:cs typeface="Malgun Gothic"/>
              </a:rPr>
              <a:t>.</a:t>
            </a:r>
            <a:endParaRPr lang="en-US" altLang="ko-KR" sz="1000"/>
          </a:p>
        </p:txBody>
      </p:sp>
      <p:sp>
        <p:nvSpPr>
          <p:cNvPr id="24" name="타원 23">
            <a:extLst>
              <a:ext uri="{FF2B5EF4-FFF2-40B4-BE49-F238E27FC236}">
                <a16:creationId xmlns:a16="http://schemas.microsoft.com/office/drawing/2014/main" id="{DAB15433-9BEA-4D3C-AC09-96D9A59024DC}"/>
              </a:ext>
            </a:extLst>
          </p:cNvPr>
          <p:cNvSpPr/>
          <p:nvPr/>
        </p:nvSpPr>
        <p:spPr>
          <a:xfrm>
            <a:off x="5588014" y="1646856"/>
            <a:ext cx="180000" cy="1800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b="1" dirty="0"/>
              <a:t>1</a:t>
            </a:r>
            <a:endParaRPr lang="ko-KR" altLang="en-US" sz="1000" b="1" dirty="0"/>
          </a:p>
        </p:txBody>
      </p:sp>
      <p:sp>
        <p:nvSpPr>
          <p:cNvPr id="25" name="타원 24">
            <a:extLst>
              <a:ext uri="{FF2B5EF4-FFF2-40B4-BE49-F238E27FC236}">
                <a16:creationId xmlns:a16="http://schemas.microsoft.com/office/drawing/2014/main" id="{EF5604BE-FF8A-453C-83EC-D354B327728A}"/>
              </a:ext>
            </a:extLst>
          </p:cNvPr>
          <p:cNvSpPr/>
          <p:nvPr/>
        </p:nvSpPr>
        <p:spPr>
          <a:xfrm>
            <a:off x="9829234" y="1646856"/>
            <a:ext cx="180000" cy="1800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b="1" dirty="0"/>
              <a:t>2</a:t>
            </a:r>
            <a:endParaRPr lang="ko-KR" altLang="en-US" sz="1000" b="1" dirty="0"/>
          </a:p>
        </p:txBody>
      </p:sp>
      <p:sp>
        <p:nvSpPr>
          <p:cNvPr id="31" name="직사각형 30">
            <a:extLst>
              <a:ext uri="{FF2B5EF4-FFF2-40B4-BE49-F238E27FC236}">
                <a16:creationId xmlns:a16="http://schemas.microsoft.com/office/drawing/2014/main" id="{0A985D7C-5771-4107-BD33-EF9975959F05}"/>
              </a:ext>
            </a:extLst>
          </p:cNvPr>
          <p:cNvSpPr/>
          <p:nvPr/>
        </p:nvSpPr>
        <p:spPr>
          <a:xfrm>
            <a:off x="7200900" y="804863"/>
            <a:ext cx="4642927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000" b="1" spc="-50">
                <a:latin typeface="+mn-ea"/>
                <a:cs typeface="Arial" charset="0"/>
              </a:rPr>
              <a:t>			                   Home</a:t>
            </a:r>
            <a:r>
              <a:rPr lang="ko-KR" altLang="en-US" sz="1000" b="1" spc="-50">
                <a:latin typeface="+mn-ea"/>
                <a:cs typeface="Arial" charset="0"/>
              </a:rPr>
              <a:t> </a:t>
            </a:r>
            <a:r>
              <a:rPr lang="en-US" altLang="ko-KR" sz="1000" b="1" spc="-50">
                <a:latin typeface="+mn-ea"/>
                <a:cs typeface="Arial" charset="0"/>
              </a:rPr>
              <a:t>&gt; </a:t>
            </a:r>
            <a:r>
              <a:rPr lang="ko-KR" altLang="en-US" sz="1000" b="1" spc="-50">
                <a:latin typeface="+mn-ea"/>
                <a:cs typeface="Arial" charset="0"/>
              </a:rPr>
              <a:t>대시보드</a:t>
            </a:r>
            <a:endParaRPr lang="ko-KR" altLang="en-US" sz="1000"/>
          </a:p>
        </p:txBody>
      </p:sp>
    </p:spTree>
    <p:extLst>
      <p:ext uri="{BB962C8B-B14F-4D97-AF65-F5344CB8AC3E}">
        <p14:creationId xmlns:p14="http://schemas.microsoft.com/office/powerpoint/2010/main" val="393274387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직사각형 42">
            <a:extLst>
              <a:ext uri="{FF2B5EF4-FFF2-40B4-BE49-F238E27FC236}">
                <a16:creationId xmlns:a16="http://schemas.microsoft.com/office/drawing/2014/main" id="{6E8DA712-E6B9-40CF-8105-64EC160F7771}"/>
              </a:ext>
            </a:extLst>
          </p:cNvPr>
          <p:cNvSpPr/>
          <p:nvPr/>
        </p:nvSpPr>
        <p:spPr>
          <a:xfrm>
            <a:off x="5806911" y="6353666"/>
            <a:ext cx="1008755" cy="18853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tx1"/>
              </a:solidFill>
            </a:endParaRPr>
          </a:p>
        </p:txBody>
      </p:sp>
      <p:sp>
        <p:nvSpPr>
          <p:cNvPr id="98" name="슬라이드 번호 개체 틀 5">
            <a:extLst>
              <a:ext uri="{FF2B5EF4-FFF2-40B4-BE49-F238E27FC236}">
                <a16:creationId xmlns:a16="http://schemas.microsoft.com/office/drawing/2014/main" id="{5EB61810-84ED-4913-902E-CA111E3630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653554" y="6400925"/>
            <a:ext cx="2743200" cy="365125"/>
          </a:xfrm>
          <a:prstGeom prst="rect">
            <a:avLst/>
          </a:prstGeom>
        </p:spPr>
        <p:txBody>
          <a:bodyPr/>
          <a:lstStyle>
            <a:lvl1pPr algn="ctr">
              <a:defRPr sz="1200"/>
            </a:lvl1pPr>
          </a:lstStyle>
          <a:p>
            <a:fld id="{EA4A837C-89E9-4F8E-9A70-A2B75BFE1A07}" type="slidenum">
              <a:rPr lang="ko-KR" altLang="en-US" smtClean="0"/>
              <a:pPr/>
              <a:t>23</a:t>
            </a:fld>
            <a:endParaRPr lang="ko-KR" altLang="en-US" dirty="0"/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1C1EA299-28A1-4C9E-9D37-FBE6678C84B5}"/>
              </a:ext>
            </a:extLst>
          </p:cNvPr>
          <p:cNvSpPr/>
          <p:nvPr/>
        </p:nvSpPr>
        <p:spPr>
          <a:xfrm>
            <a:off x="348173" y="692804"/>
            <a:ext cx="2831255" cy="4223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 latinLnBrk="0">
              <a:lnSpc>
                <a:spcPct val="180000"/>
              </a:lnSpc>
            </a:pPr>
            <a:r>
              <a:rPr lang="ko-KR" altLang="en-US" sz="1400" b="1" spc="-50">
                <a:latin typeface="+mn-ea"/>
                <a:cs typeface="Arial" charset="0"/>
              </a:rPr>
              <a:t>시설제원 관리</a:t>
            </a:r>
            <a:endParaRPr lang="ko-KR" altLang="en-US" sz="1400" b="1" spc="-50" dirty="0">
              <a:latin typeface="+mn-ea"/>
              <a:cs typeface="Arial" charset="0"/>
            </a:endParaRPr>
          </a:p>
        </p:txBody>
      </p:sp>
      <p:pic>
        <p:nvPicPr>
          <p:cNvPr id="16" name="그림 15">
            <a:extLst>
              <a:ext uri="{FF2B5EF4-FFF2-40B4-BE49-F238E27FC236}">
                <a16:creationId xmlns:a16="http://schemas.microsoft.com/office/drawing/2014/main" id="{62307B41-A727-4280-9316-E194F78E7B1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819" b="11697"/>
          <a:stretch/>
        </p:blipFill>
        <p:spPr>
          <a:xfrm>
            <a:off x="1273264" y="1162423"/>
            <a:ext cx="7870735" cy="3769951"/>
          </a:xfrm>
          <a:prstGeom prst="rect">
            <a:avLst/>
          </a:prstGeom>
        </p:spPr>
      </p:pic>
      <p:sp>
        <p:nvSpPr>
          <p:cNvPr id="24" name="타원 23">
            <a:extLst>
              <a:ext uri="{FF2B5EF4-FFF2-40B4-BE49-F238E27FC236}">
                <a16:creationId xmlns:a16="http://schemas.microsoft.com/office/drawing/2014/main" id="{DAB15433-9BEA-4D3C-AC09-96D9A59024DC}"/>
              </a:ext>
            </a:extLst>
          </p:cNvPr>
          <p:cNvSpPr/>
          <p:nvPr/>
        </p:nvSpPr>
        <p:spPr>
          <a:xfrm>
            <a:off x="2262316" y="1736856"/>
            <a:ext cx="180000" cy="1800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b="1" dirty="0"/>
              <a:t>1</a:t>
            </a:r>
            <a:endParaRPr lang="ko-KR" altLang="en-US" sz="1000" b="1" dirty="0"/>
          </a:p>
        </p:txBody>
      </p:sp>
      <p:sp>
        <p:nvSpPr>
          <p:cNvPr id="29" name="직사각형 28">
            <a:extLst>
              <a:ext uri="{FF2B5EF4-FFF2-40B4-BE49-F238E27FC236}">
                <a16:creationId xmlns:a16="http://schemas.microsoft.com/office/drawing/2014/main" id="{779DD473-6B13-4C9F-91EB-32661CE6FF99}"/>
              </a:ext>
            </a:extLst>
          </p:cNvPr>
          <p:cNvSpPr/>
          <p:nvPr/>
        </p:nvSpPr>
        <p:spPr>
          <a:xfrm>
            <a:off x="2442316" y="1155761"/>
            <a:ext cx="3455563" cy="313185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0" name="직사각형 29">
            <a:extLst>
              <a:ext uri="{FF2B5EF4-FFF2-40B4-BE49-F238E27FC236}">
                <a16:creationId xmlns:a16="http://schemas.microsoft.com/office/drawing/2014/main" id="{E3C94ADF-B557-4A3C-90DF-D49127FCCE3F}"/>
              </a:ext>
            </a:extLst>
          </p:cNvPr>
          <p:cNvSpPr/>
          <p:nvPr/>
        </p:nvSpPr>
        <p:spPr>
          <a:xfrm>
            <a:off x="2529562" y="1760220"/>
            <a:ext cx="710266" cy="141396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0" name="직사각형 19">
            <a:extLst>
              <a:ext uri="{FF2B5EF4-FFF2-40B4-BE49-F238E27FC236}">
                <a16:creationId xmlns:a16="http://schemas.microsoft.com/office/drawing/2014/main" id="{0EA6D5FC-1D18-4F5F-8556-A7C9C6D6CC24}"/>
              </a:ext>
            </a:extLst>
          </p:cNvPr>
          <p:cNvSpPr/>
          <p:nvPr/>
        </p:nvSpPr>
        <p:spPr>
          <a:xfrm>
            <a:off x="7200900" y="804863"/>
            <a:ext cx="4642927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000" b="1" spc="-50">
                <a:latin typeface="+mn-ea"/>
                <a:cs typeface="Arial" charset="0"/>
              </a:rPr>
              <a:t>			                   Home</a:t>
            </a:r>
            <a:r>
              <a:rPr lang="ko-KR" altLang="en-US" sz="1000" b="1" spc="-50">
                <a:latin typeface="+mn-ea"/>
                <a:cs typeface="Arial" charset="0"/>
              </a:rPr>
              <a:t> </a:t>
            </a:r>
            <a:r>
              <a:rPr lang="en-US" altLang="ko-KR" sz="1000" b="1" spc="-50">
                <a:latin typeface="+mn-ea"/>
                <a:cs typeface="Arial" charset="0"/>
              </a:rPr>
              <a:t>&gt; </a:t>
            </a:r>
            <a:r>
              <a:rPr lang="ko-KR" altLang="en-US" sz="1000" b="1" spc="-50">
                <a:latin typeface="+mn-ea"/>
                <a:cs typeface="Arial" charset="0"/>
              </a:rPr>
              <a:t>대시보드</a:t>
            </a:r>
            <a:endParaRPr lang="ko-KR" altLang="en-US" sz="1000"/>
          </a:p>
        </p:txBody>
      </p:sp>
      <p:sp>
        <p:nvSpPr>
          <p:cNvPr id="21" name="직사각형 20">
            <a:extLst>
              <a:ext uri="{FF2B5EF4-FFF2-40B4-BE49-F238E27FC236}">
                <a16:creationId xmlns:a16="http://schemas.microsoft.com/office/drawing/2014/main" id="{3EAE02B5-6F38-4248-A78C-758D5D3A241C}"/>
              </a:ext>
            </a:extLst>
          </p:cNvPr>
          <p:cNvSpPr/>
          <p:nvPr/>
        </p:nvSpPr>
        <p:spPr>
          <a:xfrm>
            <a:off x="1526794" y="5063721"/>
            <a:ext cx="6451345" cy="2934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000"/>
              <a:t>①</a:t>
            </a:r>
            <a:r>
              <a:rPr lang="en-US" altLang="ko-KR" sz="1000"/>
              <a:t> </a:t>
            </a:r>
            <a:r>
              <a:rPr lang="ko-KR" altLang="en-US" sz="1000"/>
              <a:t>폐기물처리시설검사 </a:t>
            </a:r>
            <a:r>
              <a:rPr lang="en-US" altLang="ko-KR" sz="1000"/>
              <a:t>&gt; </a:t>
            </a:r>
            <a:r>
              <a:rPr lang="ko-KR" altLang="en-US" sz="1000"/>
              <a:t>시설제원관리 </a:t>
            </a:r>
            <a:r>
              <a:rPr lang="en-US" altLang="ko-KR" sz="1000"/>
              <a:t>&gt; </a:t>
            </a:r>
            <a:r>
              <a:rPr lang="ko-KR" altLang="en-US" sz="1000"/>
              <a:t>처리시설 사업장 항목을 클릭하여 처리시설 사업장을 조회한다</a:t>
            </a:r>
            <a:r>
              <a:rPr lang="en-US" altLang="ko-KR" sz="1000"/>
              <a:t>.</a:t>
            </a:r>
          </a:p>
        </p:txBody>
      </p:sp>
      <p:sp>
        <p:nvSpPr>
          <p:cNvPr id="22" name="직사각형 21">
            <a:extLst>
              <a:ext uri="{FF2B5EF4-FFF2-40B4-BE49-F238E27FC236}">
                <a16:creationId xmlns:a16="http://schemas.microsoft.com/office/drawing/2014/main" id="{2D1412B1-BCA3-49D1-821A-F5AF41630DA3}"/>
              </a:ext>
            </a:extLst>
          </p:cNvPr>
          <p:cNvSpPr/>
          <p:nvPr/>
        </p:nvSpPr>
        <p:spPr>
          <a:xfrm>
            <a:off x="2529562" y="1554586"/>
            <a:ext cx="710266" cy="205633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직사각형 12">
            <a:extLst>
              <a:ext uri="{FF2B5EF4-FFF2-40B4-BE49-F238E27FC236}">
                <a16:creationId xmlns:a16="http://schemas.microsoft.com/office/drawing/2014/main" id="{18B39A36-A3D6-4EC8-A976-3650497A0129}"/>
              </a:ext>
            </a:extLst>
          </p:cNvPr>
          <p:cNvSpPr/>
          <p:nvPr/>
        </p:nvSpPr>
        <p:spPr>
          <a:xfrm>
            <a:off x="8953851" y="281670"/>
            <a:ext cx="3119855" cy="49500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600" b="1" kern="0" dirty="0">
                <a:solidFill>
                  <a:srgbClr val="000000"/>
                </a:solidFill>
                <a:latin typeface="+mn-ea"/>
                <a:cs typeface="Malgun Gothic Semilight" panose="020B0502040204020203" pitchFamily="34" charset="-127"/>
              </a:rPr>
              <a:t>2. </a:t>
            </a:r>
            <a:r>
              <a:rPr lang="ko-KR" altLang="en-US" sz="1600" b="1" kern="0" dirty="0">
                <a:solidFill>
                  <a:srgbClr val="000000"/>
                </a:solidFill>
                <a:latin typeface="+mn-ea"/>
                <a:cs typeface="Malgun Gothic Semilight" panose="020B0502040204020203" pitchFamily="34" charset="-127"/>
              </a:rPr>
              <a:t>폐기물처리시설 검사신청</a:t>
            </a:r>
            <a:endParaRPr lang="ko-KR" altLang="en-US" sz="1600" b="1" dirty="0">
              <a:solidFill>
                <a:schemeClr val="tx1"/>
              </a:solidFill>
              <a:latin typeface="+mn-ea"/>
              <a:cs typeface="Malgun Gothic Semilight" panose="020B0502040204020203" pitchFamily="34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83475555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직사각형 42">
            <a:extLst>
              <a:ext uri="{FF2B5EF4-FFF2-40B4-BE49-F238E27FC236}">
                <a16:creationId xmlns:a16="http://schemas.microsoft.com/office/drawing/2014/main" id="{6E8DA712-E6B9-40CF-8105-64EC160F7771}"/>
              </a:ext>
            </a:extLst>
          </p:cNvPr>
          <p:cNvSpPr/>
          <p:nvPr/>
        </p:nvSpPr>
        <p:spPr>
          <a:xfrm>
            <a:off x="5806911" y="6353666"/>
            <a:ext cx="1008755" cy="18853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tx1"/>
              </a:solidFill>
            </a:endParaRPr>
          </a:p>
        </p:txBody>
      </p:sp>
      <p:sp>
        <p:nvSpPr>
          <p:cNvPr id="98" name="슬라이드 번호 개체 틀 5">
            <a:extLst>
              <a:ext uri="{FF2B5EF4-FFF2-40B4-BE49-F238E27FC236}">
                <a16:creationId xmlns:a16="http://schemas.microsoft.com/office/drawing/2014/main" id="{5EB61810-84ED-4913-902E-CA111E3630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653554" y="6400925"/>
            <a:ext cx="2743200" cy="365125"/>
          </a:xfrm>
          <a:prstGeom prst="rect">
            <a:avLst/>
          </a:prstGeom>
        </p:spPr>
        <p:txBody>
          <a:bodyPr/>
          <a:lstStyle>
            <a:lvl1pPr algn="ctr">
              <a:defRPr sz="1200"/>
            </a:lvl1pPr>
          </a:lstStyle>
          <a:p>
            <a:fld id="{EA4A837C-89E9-4F8E-9A70-A2B75BFE1A07}" type="slidenum">
              <a:rPr lang="ko-KR" altLang="en-US" smtClean="0"/>
              <a:pPr/>
              <a:t>24</a:t>
            </a:fld>
            <a:endParaRPr lang="ko-KR" altLang="en-US" dirty="0"/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1C1EA299-28A1-4C9E-9D37-FBE6678C84B5}"/>
              </a:ext>
            </a:extLst>
          </p:cNvPr>
          <p:cNvSpPr/>
          <p:nvPr/>
        </p:nvSpPr>
        <p:spPr>
          <a:xfrm>
            <a:off x="348173" y="692804"/>
            <a:ext cx="2831255" cy="4223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 latinLnBrk="0">
              <a:lnSpc>
                <a:spcPct val="180000"/>
              </a:lnSpc>
            </a:pPr>
            <a:r>
              <a:rPr lang="ko-KR" altLang="en-US" sz="1400" b="1" spc="-50">
                <a:latin typeface="+mn-ea"/>
                <a:cs typeface="Arial" charset="0"/>
              </a:rPr>
              <a:t>처리시설 사업장</a:t>
            </a:r>
            <a:endParaRPr lang="ko-KR" altLang="en-US" sz="1400" b="1" spc="-50" dirty="0">
              <a:latin typeface="+mn-ea"/>
              <a:cs typeface="Arial" charset="0"/>
            </a:endParaRPr>
          </a:p>
        </p:txBody>
      </p:sp>
      <p:sp>
        <p:nvSpPr>
          <p:cNvPr id="20" name="직사각형 19">
            <a:extLst>
              <a:ext uri="{FF2B5EF4-FFF2-40B4-BE49-F238E27FC236}">
                <a16:creationId xmlns:a16="http://schemas.microsoft.com/office/drawing/2014/main" id="{0EA6D5FC-1D18-4F5F-8556-A7C9C6D6CC24}"/>
              </a:ext>
            </a:extLst>
          </p:cNvPr>
          <p:cNvSpPr/>
          <p:nvPr/>
        </p:nvSpPr>
        <p:spPr>
          <a:xfrm>
            <a:off x="8138160" y="804863"/>
            <a:ext cx="3705667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000" b="1" spc="-50">
                <a:latin typeface="+mn-ea"/>
                <a:cs typeface="Arial" charset="0"/>
              </a:rPr>
              <a:t>Home &gt; </a:t>
            </a:r>
            <a:r>
              <a:rPr lang="ko-KR" altLang="en-US" sz="1000" b="1" spc="-50">
                <a:latin typeface="+mn-ea"/>
                <a:cs typeface="Arial" charset="0"/>
              </a:rPr>
              <a:t>폐기물처리시설검사 </a:t>
            </a:r>
            <a:r>
              <a:rPr lang="en-US" altLang="ko-KR" sz="1000" b="1" spc="-50">
                <a:latin typeface="+mn-ea"/>
                <a:cs typeface="Arial" charset="0"/>
              </a:rPr>
              <a:t>&gt; </a:t>
            </a:r>
            <a:r>
              <a:rPr lang="ko-KR" altLang="en-US" sz="1000" b="1" spc="-50">
                <a:latin typeface="+mn-ea"/>
                <a:cs typeface="Arial" charset="0"/>
              </a:rPr>
              <a:t>시설제원관리 </a:t>
            </a:r>
            <a:r>
              <a:rPr lang="en-US" altLang="ko-KR" sz="1000" b="1" spc="-50">
                <a:latin typeface="+mn-ea"/>
                <a:cs typeface="Arial" charset="0"/>
              </a:rPr>
              <a:t>&gt; </a:t>
            </a:r>
            <a:r>
              <a:rPr lang="ko-KR" altLang="en-US" sz="1000" b="1" spc="-50">
                <a:latin typeface="+mn-ea"/>
                <a:cs typeface="Arial" charset="0"/>
              </a:rPr>
              <a:t>처리시설 사업장</a:t>
            </a:r>
            <a:endParaRPr lang="ko-KR" altLang="en-US" sz="1000"/>
          </a:p>
        </p:txBody>
      </p:sp>
      <p:sp>
        <p:nvSpPr>
          <p:cNvPr id="21" name="직사각형 20">
            <a:extLst>
              <a:ext uri="{FF2B5EF4-FFF2-40B4-BE49-F238E27FC236}">
                <a16:creationId xmlns:a16="http://schemas.microsoft.com/office/drawing/2014/main" id="{3EAE02B5-6F38-4248-A78C-758D5D3A241C}"/>
              </a:ext>
            </a:extLst>
          </p:cNvPr>
          <p:cNvSpPr/>
          <p:nvPr/>
        </p:nvSpPr>
        <p:spPr>
          <a:xfrm>
            <a:off x="1526794" y="4764374"/>
            <a:ext cx="8790686" cy="7550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1000"/>
              <a:t>&lt;</a:t>
            </a:r>
            <a:r>
              <a:rPr lang="ko-KR" altLang="en-US" sz="1000"/>
              <a:t>시설제원관리에 처리시설 사업장 정보를 확인하는 화면이다</a:t>
            </a:r>
            <a:r>
              <a:rPr lang="en-US" altLang="ko-KR" sz="1000"/>
              <a:t>.&gt;</a:t>
            </a:r>
          </a:p>
          <a:p>
            <a:pPr>
              <a:lnSpc>
                <a:spcPct val="150000"/>
              </a:lnSpc>
            </a:pPr>
            <a:r>
              <a:rPr lang="ko-KR" altLang="en-US" sz="1000"/>
              <a:t>①</a:t>
            </a:r>
            <a:r>
              <a:rPr lang="en-US" altLang="ko-KR" sz="1000"/>
              <a:t> </a:t>
            </a:r>
            <a:r>
              <a:rPr lang="ko-KR" altLang="en-US" sz="1000"/>
              <a:t>사업장 조건을 선택하여 </a:t>
            </a:r>
            <a:r>
              <a:rPr lang="en-US" altLang="ko-KR" sz="1000"/>
              <a:t>[</a:t>
            </a:r>
            <a:r>
              <a:rPr lang="ko-KR" altLang="en-US" sz="1000"/>
              <a:t>조회</a:t>
            </a:r>
            <a:r>
              <a:rPr lang="en-US" altLang="ko-KR" sz="1000"/>
              <a:t>]</a:t>
            </a:r>
            <a:r>
              <a:rPr lang="ko-KR" altLang="en-US" sz="1000"/>
              <a:t>버튼을 클릭 후 처리시설을 조회한다</a:t>
            </a:r>
            <a:r>
              <a:rPr lang="en-US" altLang="ko-KR" sz="1000"/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sz="1000"/>
              <a:t>② 조회 결과가 표출된다</a:t>
            </a:r>
            <a:r>
              <a:rPr lang="en-US" altLang="ko-KR" sz="1000"/>
              <a:t>. </a:t>
            </a:r>
            <a:r>
              <a:rPr lang="ko-KR" altLang="en-US" sz="1000"/>
              <a:t>사업자번호</a:t>
            </a:r>
            <a:r>
              <a:rPr lang="en-US" altLang="ko-KR" sz="1000"/>
              <a:t>, </a:t>
            </a:r>
            <a:r>
              <a:rPr lang="ko-KR" altLang="en-US" sz="1000"/>
              <a:t>사업자명 선택 시 선택한 사업장</a:t>
            </a:r>
            <a:r>
              <a:rPr lang="en-US" altLang="ko-KR" sz="1000"/>
              <a:t>,</a:t>
            </a:r>
            <a:r>
              <a:rPr lang="ko-KR" altLang="en-US" sz="1000"/>
              <a:t> 상세 화면으로 이동하여 조회 및 입력한 정보를 수정할 수 있다</a:t>
            </a:r>
            <a:r>
              <a:rPr lang="en-US" altLang="ko-KR" sz="1000"/>
              <a:t>.</a:t>
            </a:r>
          </a:p>
        </p:txBody>
      </p:sp>
      <p:sp>
        <p:nvSpPr>
          <p:cNvPr id="4" name="직사각형 3">
            <a:extLst>
              <a:ext uri="{FF2B5EF4-FFF2-40B4-BE49-F238E27FC236}">
                <a16:creationId xmlns:a16="http://schemas.microsoft.com/office/drawing/2014/main" id="{0569B8FE-3AEF-4431-865B-0B66B49E17CB}"/>
              </a:ext>
            </a:extLst>
          </p:cNvPr>
          <p:cNvSpPr/>
          <p:nvPr/>
        </p:nvSpPr>
        <p:spPr>
          <a:xfrm>
            <a:off x="5646420" y="3429000"/>
            <a:ext cx="320040" cy="1600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7" name="그림 6">
            <a:extLst>
              <a:ext uri="{FF2B5EF4-FFF2-40B4-BE49-F238E27FC236}">
                <a16:creationId xmlns:a16="http://schemas.microsoft.com/office/drawing/2014/main" id="{BA459544-63A9-4261-946B-E490C3A2366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4157" y="1600446"/>
            <a:ext cx="9585508" cy="2884819"/>
          </a:xfrm>
          <a:prstGeom prst="rect">
            <a:avLst/>
          </a:prstGeom>
        </p:spPr>
      </p:pic>
      <p:sp>
        <p:nvSpPr>
          <p:cNvPr id="19" name="타원 18">
            <a:extLst>
              <a:ext uri="{FF2B5EF4-FFF2-40B4-BE49-F238E27FC236}">
                <a16:creationId xmlns:a16="http://schemas.microsoft.com/office/drawing/2014/main" id="{ADAC2363-6E7E-4623-9EC3-8D61DCE05CCE}"/>
              </a:ext>
            </a:extLst>
          </p:cNvPr>
          <p:cNvSpPr/>
          <p:nvPr/>
        </p:nvSpPr>
        <p:spPr>
          <a:xfrm>
            <a:off x="9653150" y="2791525"/>
            <a:ext cx="180000" cy="1800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b="1" dirty="0"/>
              <a:t>1</a:t>
            </a:r>
            <a:endParaRPr lang="ko-KR" altLang="en-US" sz="1000" b="1" dirty="0"/>
          </a:p>
        </p:txBody>
      </p:sp>
      <p:sp>
        <p:nvSpPr>
          <p:cNvPr id="23" name="타원 22">
            <a:extLst>
              <a:ext uri="{FF2B5EF4-FFF2-40B4-BE49-F238E27FC236}">
                <a16:creationId xmlns:a16="http://schemas.microsoft.com/office/drawing/2014/main" id="{67CE9E37-6FB8-496E-A0AA-21E4B67E6D6E}"/>
              </a:ext>
            </a:extLst>
          </p:cNvPr>
          <p:cNvSpPr/>
          <p:nvPr/>
        </p:nvSpPr>
        <p:spPr>
          <a:xfrm>
            <a:off x="5157350" y="3446624"/>
            <a:ext cx="180000" cy="1800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b="1" dirty="0"/>
              <a:t>2</a:t>
            </a:r>
            <a:endParaRPr lang="ko-KR" altLang="en-US" sz="1000" b="1" dirty="0"/>
          </a:p>
        </p:txBody>
      </p:sp>
      <p:sp>
        <p:nvSpPr>
          <p:cNvPr id="27" name="직사각형 26">
            <a:extLst>
              <a:ext uri="{FF2B5EF4-FFF2-40B4-BE49-F238E27FC236}">
                <a16:creationId xmlns:a16="http://schemas.microsoft.com/office/drawing/2014/main" id="{17E2C955-62B8-4EF1-97DF-11CEE014BAEE}"/>
              </a:ext>
            </a:extLst>
          </p:cNvPr>
          <p:cNvSpPr/>
          <p:nvPr/>
        </p:nvSpPr>
        <p:spPr>
          <a:xfrm>
            <a:off x="9743150" y="2971525"/>
            <a:ext cx="452410" cy="233915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1" name="직사각형 30">
            <a:extLst>
              <a:ext uri="{FF2B5EF4-FFF2-40B4-BE49-F238E27FC236}">
                <a16:creationId xmlns:a16="http://schemas.microsoft.com/office/drawing/2014/main" id="{A8B2B759-60A6-458F-9A96-0998AAB99444}"/>
              </a:ext>
            </a:extLst>
          </p:cNvPr>
          <p:cNvSpPr/>
          <p:nvPr/>
        </p:nvSpPr>
        <p:spPr>
          <a:xfrm>
            <a:off x="5247350" y="3648988"/>
            <a:ext cx="749590" cy="208697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직사각형 13">
            <a:extLst>
              <a:ext uri="{FF2B5EF4-FFF2-40B4-BE49-F238E27FC236}">
                <a16:creationId xmlns:a16="http://schemas.microsoft.com/office/drawing/2014/main" id="{090668D2-AAAD-49F0-923F-66D77C68557A}"/>
              </a:ext>
            </a:extLst>
          </p:cNvPr>
          <p:cNvSpPr/>
          <p:nvPr/>
        </p:nvSpPr>
        <p:spPr>
          <a:xfrm>
            <a:off x="8953851" y="281670"/>
            <a:ext cx="3119855" cy="49500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600" b="1" kern="0" dirty="0">
                <a:solidFill>
                  <a:srgbClr val="000000"/>
                </a:solidFill>
                <a:latin typeface="+mn-ea"/>
                <a:cs typeface="Malgun Gothic Semilight" panose="020B0502040204020203" pitchFamily="34" charset="-127"/>
              </a:rPr>
              <a:t>2. </a:t>
            </a:r>
            <a:r>
              <a:rPr lang="ko-KR" altLang="en-US" sz="1600" b="1" kern="0" dirty="0">
                <a:solidFill>
                  <a:srgbClr val="000000"/>
                </a:solidFill>
                <a:latin typeface="+mn-ea"/>
                <a:cs typeface="Malgun Gothic Semilight" panose="020B0502040204020203" pitchFamily="34" charset="-127"/>
              </a:rPr>
              <a:t>폐기물처리시설 검사신청</a:t>
            </a:r>
            <a:endParaRPr lang="ko-KR" altLang="en-US" sz="1600" b="1" dirty="0">
              <a:solidFill>
                <a:schemeClr val="tx1"/>
              </a:solidFill>
              <a:latin typeface="+mn-ea"/>
              <a:cs typeface="Malgun Gothic Semilight" panose="020B0502040204020203" pitchFamily="34" charset="-127"/>
            </a:endParaRPr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AD27B87A-BCA7-4093-93EE-C7067A90A535}"/>
              </a:ext>
            </a:extLst>
          </p:cNvPr>
          <p:cNvSpPr/>
          <p:nvPr/>
        </p:nvSpPr>
        <p:spPr>
          <a:xfrm>
            <a:off x="4391350" y="2786763"/>
            <a:ext cx="594988" cy="13440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6" name="직사각형 15">
            <a:extLst>
              <a:ext uri="{FF2B5EF4-FFF2-40B4-BE49-F238E27FC236}">
                <a16:creationId xmlns:a16="http://schemas.microsoft.com/office/drawing/2014/main" id="{810ABBF9-F7D1-44D3-9B9E-4A2460DF1336}"/>
              </a:ext>
            </a:extLst>
          </p:cNvPr>
          <p:cNvSpPr/>
          <p:nvPr/>
        </p:nvSpPr>
        <p:spPr>
          <a:xfrm>
            <a:off x="5413857" y="3661370"/>
            <a:ext cx="527362" cy="13440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7" name="직사각형 16">
            <a:extLst>
              <a:ext uri="{FF2B5EF4-FFF2-40B4-BE49-F238E27FC236}">
                <a16:creationId xmlns:a16="http://schemas.microsoft.com/office/drawing/2014/main" id="{198C54BC-C859-479F-8B75-E978EC6A9443}"/>
              </a:ext>
            </a:extLst>
          </p:cNvPr>
          <p:cNvSpPr/>
          <p:nvPr/>
        </p:nvSpPr>
        <p:spPr>
          <a:xfrm>
            <a:off x="6288304" y="3648988"/>
            <a:ext cx="269659" cy="13440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" name="직사각형 17">
            <a:extLst>
              <a:ext uri="{FF2B5EF4-FFF2-40B4-BE49-F238E27FC236}">
                <a16:creationId xmlns:a16="http://schemas.microsoft.com/office/drawing/2014/main" id="{44E03E65-69E3-48C1-82F6-1E9D18C7BD7E}"/>
              </a:ext>
            </a:extLst>
          </p:cNvPr>
          <p:cNvSpPr/>
          <p:nvPr/>
        </p:nvSpPr>
        <p:spPr>
          <a:xfrm>
            <a:off x="7771946" y="3666192"/>
            <a:ext cx="390029" cy="13440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1443431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직사각형 42">
            <a:extLst>
              <a:ext uri="{FF2B5EF4-FFF2-40B4-BE49-F238E27FC236}">
                <a16:creationId xmlns:a16="http://schemas.microsoft.com/office/drawing/2014/main" id="{6E8DA712-E6B9-40CF-8105-64EC160F7771}"/>
              </a:ext>
            </a:extLst>
          </p:cNvPr>
          <p:cNvSpPr/>
          <p:nvPr/>
        </p:nvSpPr>
        <p:spPr>
          <a:xfrm>
            <a:off x="5806911" y="6353666"/>
            <a:ext cx="1008755" cy="18853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tx1"/>
              </a:solidFill>
            </a:endParaRPr>
          </a:p>
        </p:txBody>
      </p:sp>
      <p:sp>
        <p:nvSpPr>
          <p:cNvPr id="98" name="슬라이드 번호 개체 틀 5">
            <a:extLst>
              <a:ext uri="{FF2B5EF4-FFF2-40B4-BE49-F238E27FC236}">
                <a16:creationId xmlns:a16="http://schemas.microsoft.com/office/drawing/2014/main" id="{5EB61810-84ED-4913-902E-CA111E3630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653554" y="6400925"/>
            <a:ext cx="2743200" cy="365125"/>
          </a:xfrm>
          <a:prstGeom prst="rect">
            <a:avLst/>
          </a:prstGeom>
        </p:spPr>
        <p:txBody>
          <a:bodyPr/>
          <a:lstStyle>
            <a:lvl1pPr algn="ctr">
              <a:defRPr sz="1200"/>
            </a:lvl1pPr>
          </a:lstStyle>
          <a:p>
            <a:fld id="{EA4A837C-89E9-4F8E-9A70-A2B75BFE1A07}" type="slidenum">
              <a:rPr lang="ko-KR" altLang="en-US" smtClean="0"/>
              <a:pPr/>
              <a:t>25</a:t>
            </a:fld>
            <a:endParaRPr lang="ko-KR" altLang="en-US" dirty="0"/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1C1EA299-28A1-4C9E-9D37-FBE6678C84B5}"/>
              </a:ext>
            </a:extLst>
          </p:cNvPr>
          <p:cNvSpPr/>
          <p:nvPr/>
        </p:nvSpPr>
        <p:spPr>
          <a:xfrm>
            <a:off x="348173" y="692804"/>
            <a:ext cx="2831255" cy="4223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 latinLnBrk="0">
              <a:lnSpc>
                <a:spcPct val="180000"/>
              </a:lnSpc>
            </a:pPr>
            <a:r>
              <a:rPr lang="ko-KR" altLang="en-US" sz="1400" b="1" spc="-50">
                <a:latin typeface="+mn-ea"/>
                <a:cs typeface="Arial" charset="0"/>
              </a:rPr>
              <a:t>처리시설 사업장</a:t>
            </a:r>
            <a:endParaRPr lang="ko-KR" altLang="en-US" sz="1400" b="1" spc="-50" dirty="0">
              <a:latin typeface="+mn-ea"/>
              <a:cs typeface="Arial" charset="0"/>
            </a:endParaRPr>
          </a:p>
        </p:txBody>
      </p:sp>
      <p:sp>
        <p:nvSpPr>
          <p:cNvPr id="20" name="직사각형 19">
            <a:extLst>
              <a:ext uri="{FF2B5EF4-FFF2-40B4-BE49-F238E27FC236}">
                <a16:creationId xmlns:a16="http://schemas.microsoft.com/office/drawing/2014/main" id="{0EA6D5FC-1D18-4F5F-8556-A7C9C6D6CC24}"/>
              </a:ext>
            </a:extLst>
          </p:cNvPr>
          <p:cNvSpPr/>
          <p:nvPr/>
        </p:nvSpPr>
        <p:spPr>
          <a:xfrm>
            <a:off x="8138160" y="804863"/>
            <a:ext cx="3705667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000" b="1" spc="-50">
                <a:latin typeface="+mn-ea"/>
                <a:cs typeface="Arial" charset="0"/>
              </a:rPr>
              <a:t>Home &gt; </a:t>
            </a:r>
            <a:r>
              <a:rPr lang="ko-KR" altLang="en-US" sz="1000" b="1" spc="-50">
                <a:latin typeface="+mn-ea"/>
                <a:cs typeface="Arial" charset="0"/>
              </a:rPr>
              <a:t>폐기물처리시설검사 </a:t>
            </a:r>
            <a:r>
              <a:rPr lang="en-US" altLang="ko-KR" sz="1000" b="1" spc="-50">
                <a:latin typeface="+mn-ea"/>
                <a:cs typeface="Arial" charset="0"/>
              </a:rPr>
              <a:t>&gt; </a:t>
            </a:r>
            <a:r>
              <a:rPr lang="ko-KR" altLang="en-US" sz="1000" b="1" spc="-50">
                <a:latin typeface="+mn-ea"/>
                <a:cs typeface="Arial" charset="0"/>
              </a:rPr>
              <a:t>시설제원관리 </a:t>
            </a:r>
            <a:r>
              <a:rPr lang="en-US" altLang="ko-KR" sz="1000" b="1" spc="-50">
                <a:latin typeface="+mn-ea"/>
                <a:cs typeface="Arial" charset="0"/>
              </a:rPr>
              <a:t>&gt; </a:t>
            </a:r>
            <a:r>
              <a:rPr lang="ko-KR" altLang="en-US" sz="1000" b="1" spc="-50">
                <a:latin typeface="+mn-ea"/>
                <a:cs typeface="Arial" charset="0"/>
              </a:rPr>
              <a:t>처리시설 사업장</a:t>
            </a:r>
            <a:endParaRPr lang="ko-KR" altLang="en-US" sz="1000"/>
          </a:p>
        </p:txBody>
      </p:sp>
      <p:sp>
        <p:nvSpPr>
          <p:cNvPr id="21" name="직사각형 20">
            <a:extLst>
              <a:ext uri="{FF2B5EF4-FFF2-40B4-BE49-F238E27FC236}">
                <a16:creationId xmlns:a16="http://schemas.microsoft.com/office/drawing/2014/main" id="{3EAE02B5-6F38-4248-A78C-758D5D3A241C}"/>
              </a:ext>
            </a:extLst>
          </p:cNvPr>
          <p:cNvSpPr/>
          <p:nvPr/>
        </p:nvSpPr>
        <p:spPr>
          <a:xfrm>
            <a:off x="1047315" y="4906190"/>
            <a:ext cx="7605629" cy="9859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000"/>
              <a:t>① 사업장의 기본정보를 입력하는 화면이 표출된다</a:t>
            </a:r>
            <a:r>
              <a:rPr lang="en-US" altLang="ko-KR" sz="1000"/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sz="1000"/>
              <a:t>②</a:t>
            </a:r>
            <a:r>
              <a:rPr lang="en-US" altLang="ko-KR" sz="1000"/>
              <a:t> </a:t>
            </a:r>
            <a:r>
              <a:rPr lang="ko-KR" altLang="en-US" sz="1000"/>
              <a:t>시설분류 </a:t>
            </a:r>
            <a:r>
              <a:rPr lang="en-US" altLang="ko-KR" sz="1000"/>
              <a:t>: </a:t>
            </a:r>
            <a:r>
              <a:rPr lang="ko-KR" altLang="en-US" sz="1000"/>
              <a:t>소각</a:t>
            </a:r>
            <a:r>
              <a:rPr lang="en-US" altLang="ko-KR" sz="1000"/>
              <a:t>/</a:t>
            </a:r>
            <a:r>
              <a:rPr lang="ko-KR" altLang="en-US" sz="1000"/>
              <a:t>매립</a:t>
            </a:r>
            <a:r>
              <a:rPr lang="en-US" altLang="ko-KR" sz="1000"/>
              <a:t>/</a:t>
            </a:r>
            <a:r>
              <a:rPr lang="ko-KR" altLang="en-US" sz="1000"/>
              <a:t>멸균분쇄</a:t>
            </a:r>
            <a:r>
              <a:rPr lang="en-US" altLang="ko-KR" sz="1000"/>
              <a:t>/</a:t>
            </a:r>
            <a:r>
              <a:rPr lang="ko-KR" altLang="en-US" sz="1000"/>
              <a:t>음식물</a:t>
            </a:r>
            <a:r>
              <a:rPr lang="en-US" altLang="ko-KR" sz="1000"/>
              <a:t>/</a:t>
            </a:r>
            <a:r>
              <a:rPr lang="ko-KR" altLang="en-US" sz="1000"/>
              <a:t>시멘트소성로</a:t>
            </a:r>
            <a:r>
              <a:rPr lang="en-US" altLang="ko-KR" sz="1000"/>
              <a:t>/</a:t>
            </a:r>
            <a:r>
              <a:rPr lang="ko-KR" altLang="en-US" sz="1000"/>
              <a:t>소각열회수</a:t>
            </a:r>
            <a:r>
              <a:rPr lang="en-US" altLang="ko-KR" sz="1000"/>
              <a:t>/</a:t>
            </a:r>
            <a:r>
              <a:rPr lang="ko-KR" altLang="en-US" sz="1000"/>
              <a:t>열분해시설 중 추가할 시설을 체크한다</a:t>
            </a:r>
            <a:r>
              <a:rPr lang="en-US" altLang="ko-KR" sz="1000"/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sz="1000"/>
              <a:t>체크박스에 체크 후 </a:t>
            </a:r>
            <a:r>
              <a:rPr lang="en-US" altLang="ko-KR" sz="1000"/>
              <a:t>[</a:t>
            </a:r>
            <a:r>
              <a:rPr lang="ko-KR" altLang="en-US" sz="1000"/>
              <a:t>저장</a:t>
            </a:r>
            <a:r>
              <a:rPr lang="en-US" altLang="ko-KR" sz="1000"/>
              <a:t>] </a:t>
            </a:r>
            <a:r>
              <a:rPr lang="ko-KR" altLang="en-US" sz="1000"/>
              <a:t>버튼 클릭 시</a:t>
            </a:r>
            <a:r>
              <a:rPr lang="en-US" altLang="ko-KR" sz="1000"/>
              <a:t>, </a:t>
            </a:r>
            <a:r>
              <a:rPr lang="ko-KR" altLang="en-US" sz="1000"/>
              <a:t>기본정보 </a:t>
            </a:r>
            <a:r>
              <a:rPr lang="en-US" altLang="ko-KR" sz="1000"/>
              <a:t>TAB </a:t>
            </a:r>
            <a:r>
              <a:rPr lang="ko-KR" altLang="en-US" sz="1000"/>
              <a:t>우측으로 시설분류 별로 </a:t>
            </a:r>
            <a:r>
              <a:rPr lang="en-US" altLang="ko-KR" sz="1000"/>
              <a:t>TAB</a:t>
            </a:r>
            <a:r>
              <a:rPr lang="ko-KR" altLang="en-US" sz="1000"/>
              <a:t>이 생성되며 시설을 추가할 수 있다</a:t>
            </a:r>
            <a:r>
              <a:rPr lang="en-US" altLang="ko-KR" sz="1000"/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sz="1000"/>
              <a:t>③ 매립</a:t>
            </a:r>
            <a:r>
              <a:rPr lang="en-US" altLang="ko-KR" sz="1000"/>
              <a:t>, </a:t>
            </a:r>
            <a:r>
              <a:rPr lang="ko-KR" altLang="en-US" sz="1000"/>
              <a:t>소각 시설 </a:t>
            </a:r>
            <a:r>
              <a:rPr lang="en-US" altLang="ko-KR" sz="1000"/>
              <a:t>TAB</a:t>
            </a:r>
            <a:r>
              <a:rPr lang="ko-KR" altLang="en-US" sz="1000"/>
              <a:t>을 클릭하여 시설 상세 정보를 확인한다</a:t>
            </a:r>
            <a:r>
              <a:rPr lang="en-US" altLang="ko-KR" sz="1000"/>
              <a:t>.</a:t>
            </a:r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6924FD18-46A0-4304-818E-C556899F073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4439" y="1300267"/>
            <a:ext cx="9000705" cy="3605923"/>
          </a:xfrm>
          <a:prstGeom prst="rect">
            <a:avLst/>
          </a:prstGeom>
        </p:spPr>
      </p:pic>
      <p:sp>
        <p:nvSpPr>
          <p:cNvPr id="16" name="타원 15">
            <a:extLst>
              <a:ext uri="{FF2B5EF4-FFF2-40B4-BE49-F238E27FC236}">
                <a16:creationId xmlns:a16="http://schemas.microsoft.com/office/drawing/2014/main" id="{F3AA9846-06E9-4EA8-8996-425AE93131D9}"/>
              </a:ext>
            </a:extLst>
          </p:cNvPr>
          <p:cNvSpPr/>
          <p:nvPr/>
        </p:nvSpPr>
        <p:spPr>
          <a:xfrm>
            <a:off x="2565490" y="2150853"/>
            <a:ext cx="180000" cy="1800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b="1" dirty="0"/>
              <a:t>1</a:t>
            </a:r>
            <a:endParaRPr lang="ko-KR" altLang="en-US" sz="1000" b="1" dirty="0"/>
          </a:p>
        </p:txBody>
      </p:sp>
      <p:sp>
        <p:nvSpPr>
          <p:cNvPr id="17" name="타원 16">
            <a:extLst>
              <a:ext uri="{FF2B5EF4-FFF2-40B4-BE49-F238E27FC236}">
                <a16:creationId xmlns:a16="http://schemas.microsoft.com/office/drawing/2014/main" id="{C323CF65-D4F6-4956-9FE9-3CEB7B83971A}"/>
              </a:ext>
            </a:extLst>
          </p:cNvPr>
          <p:cNvSpPr/>
          <p:nvPr/>
        </p:nvSpPr>
        <p:spPr>
          <a:xfrm>
            <a:off x="2745490" y="2590040"/>
            <a:ext cx="180000" cy="1800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b="1" dirty="0"/>
              <a:t>2</a:t>
            </a:r>
            <a:endParaRPr lang="ko-KR" altLang="en-US" sz="1000" b="1" dirty="0"/>
          </a:p>
        </p:txBody>
      </p:sp>
      <p:sp>
        <p:nvSpPr>
          <p:cNvPr id="24" name="직사각형 23">
            <a:extLst>
              <a:ext uri="{FF2B5EF4-FFF2-40B4-BE49-F238E27FC236}">
                <a16:creationId xmlns:a16="http://schemas.microsoft.com/office/drawing/2014/main" id="{D8FC54DB-2DFB-4BA4-861C-353BFA59D0AB}"/>
              </a:ext>
            </a:extLst>
          </p:cNvPr>
          <p:cNvSpPr/>
          <p:nvPr/>
        </p:nvSpPr>
        <p:spPr>
          <a:xfrm>
            <a:off x="2971800" y="2580036"/>
            <a:ext cx="3756660" cy="200008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5" name="직사각형 24">
            <a:extLst>
              <a:ext uri="{FF2B5EF4-FFF2-40B4-BE49-F238E27FC236}">
                <a16:creationId xmlns:a16="http://schemas.microsoft.com/office/drawing/2014/main" id="{5A31BCF5-C796-4635-A9A6-1C6969104F26}"/>
              </a:ext>
            </a:extLst>
          </p:cNvPr>
          <p:cNvSpPr/>
          <p:nvPr/>
        </p:nvSpPr>
        <p:spPr>
          <a:xfrm>
            <a:off x="7396754" y="2416358"/>
            <a:ext cx="4447073" cy="2010487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700">
                <a:latin typeface="+mj-ea"/>
                <a:ea typeface="+mj-ea"/>
              </a:rPr>
              <a:t>※ ② </a:t>
            </a:r>
            <a:r>
              <a:rPr lang="ko-KR" altLang="en-US" sz="700">
                <a:latin typeface="+mj-ea"/>
                <a:ea typeface="+mj-ea"/>
              </a:rPr>
              <a:t>시설분류 처리리설 사업장 선택사항</a:t>
            </a:r>
          </a:p>
          <a:p>
            <a:pPr>
              <a:lnSpc>
                <a:spcPct val="150000"/>
              </a:lnSpc>
            </a:pPr>
            <a:r>
              <a:rPr lang="ko-KR" altLang="en-US" sz="700">
                <a:latin typeface="+mj-ea"/>
                <a:ea typeface="+mj-ea"/>
              </a:rPr>
              <a:t>시설을 삭제할 경우 체크박스 체크를 해제하면 팝업이 표출된다</a:t>
            </a:r>
            <a:r>
              <a:rPr lang="en-US" altLang="ko-KR" sz="700">
                <a:latin typeface="+mj-ea"/>
                <a:ea typeface="+mj-ea"/>
              </a:rPr>
              <a:t>. </a:t>
            </a:r>
            <a:r>
              <a:rPr lang="ko-KR" altLang="en-US" sz="700">
                <a:latin typeface="+mj-ea"/>
                <a:ea typeface="+mj-ea"/>
              </a:rPr>
              <a:t>이는 해당 시설에 대한 상세정보가 입력된 </a:t>
            </a:r>
          </a:p>
          <a:p>
            <a:pPr>
              <a:lnSpc>
                <a:spcPct val="150000"/>
              </a:lnSpc>
            </a:pPr>
            <a:r>
              <a:rPr lang="ko-KR" altLang="en-US" sz="700">
                <a:latin typeface="+mj-ea"/>
                <a:ea typeface="+mj-ea"/>
              </a:rPr>
              <a:t>경우에만 표출되는 것 이며</a:t>
            </a:r>
            <a:r>
              <a:rPr lang="en-US" altLang="ko-KR" sz="700">
                <a:latin typeface="+mj-ea"/>
                <a:ea typeface="+mj-ea"/>
              </a:rPr>
              <a:t>, </a:t>
            </a:r>
            <a:r>
              <a:rPr lang="ko-KR" altLang="en-US" sz="700">
                <a:latin typeface="+mj-ea"/>
                <a:ea typeface="+mj-ea"/>
              </a:rPr>
              <a:t>해당 </a:t>
            </a:r>
            <a:r>
              <a:rPr lang="en-US" altLang="ko-KR" sz="700">
                <a:latin typeface="+mj-ea"/>
                <a:ea typeface="+mj-ea"/>
              </a:rPr>
              <a:t>TAB</a:t>
            </a:r>
            <a:r>
              <a:rPr lang="ko-KR" altLang="en-US" sz="700">
                <a:latin typeface="+mj-ea"/>
                <a:ea typeface="+mj-ea"/>
              </a:rPr>
              <a:t>에서 자료 삭제를 하여야 해제처리가 가능하다</a:t>
            </a:r>
            <a:r>
              <a:rPr lang="en-US" altLang="ko-KR" sz="700">
                <a:latin typeface="+mj-ea"/>
                <a:ea typeface="+mj-ea"/>
              </a:rPr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sz="700">
                <a:latin typeface="+mj-ea"/>
                <a:ea typeface="+mj-ea"/>
              </a:rPr>
              <a:t>등록된 자료가 없을 경우 바로 삭제가 가능하다</a:t>
            </a:r>
            <a:r>
              <a:rPr lang="en-US" altLang="ko-KR" sz="700">
                <a:latin typeface="+mj-ea"/>
                <a:ea typeface="+mj-ea"/>
              </a:rPr>
              <a:t>.</a:t>
            </a:r>
          </a:p>
          <a:p>
            <a:pPr>
              <a:lnSpc>
                <a:spcPct val="150000"/>
              </a:lnSpc>
            </a:pPr>
            <a:endParaRPr lang="en-US" altLang="ko-KR" sz="700"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r>
              <a:rPr lang="en-US" altLang="ko-KR" sz="700">
                <a:latin typeface="+mj-ea"/>
                <a:ea typeface="+mj-ea"/>
              </a:rPr>
              <a:t>[</a:t>
            </a:r>
            <a:r>
              <a:rPr lang="ko-KR" altLang="en-US" sz="700">
                <a:latin typeface="+mj-ea"/>
                <a:ea typeface="+mj-ea"/>
              </a:rPr>
              <a:t>소각 체크 시 메뉴 활성화</a:t>
            </a:r>
            <a:r>
              <a:rPr lang="en-US" altLang="ko-KR" sz="700">
                <a:latin typeface="+mj-ea"/>
                <a:ea typeface="+mj-ea"/>
              </a:rPr>
              <a:t>] </a:t>
            </a:r>
          </a:p>
          <a:p>
            <a:pPr>
              <a:lnSpc>
                <a:spcPct val="150000"/>
              </a:lnSpc>
            </a:pPr>
            <a:r>
              <a:rPr lang="ko-KR" altLang="en-US" sz="700">
                <a:latin typeface="+mj-ea"/>
                <a:ea typeface="+mj-ea"/>
              </a:rPr>
              <a:t>폐기물처리시설 검사 </a:t>
            </a:r>
            <a:r>
              <a:rPr lang="en-US" altLang="ko-KR" sz="700">
                <a:latin typeface="+mj-ea"/>
                <a:ea typeface="+mj-ea"/>
              </a:rPr>
              <a:t>&gt; </a:t>
            </a:r>
            <a:r>
              <a:rPr lang="ko-KR" altLang="en-US" sz="700">
                <a:latin typeface="+mj-ea"/>
                <a:ea typeface="+mj-ea"/>
              </a:rPr>
              <a:t>시설제원 관리 </a:t>
            </a:r>
            <a:r>
              <a:rPr lang="en-US" altLang="ko-KR" sz="700">
                <a:latin typeface="+mj-ea"/>
                <a:ea typeface="+mj-ea"/>
              </a:rPr>
              <a:t>&gt; </a:t>
            </a:r>
            <a:r>
              <a:rPr lang="ko-KR" altLang="en-US" sz="700">
                <a:latin typeface="+mj-ea"/>
                <a:ea typeface="+mj-ea"/>
              </a:rPr>
              <a:t>계측기 정보관리</a:t>
            </a:r>
            <a:r>
              <a:rPr lang="en-US" altLang="ko-KR" sz="700">
                <a:latin typeface="+mj-ea"/>
                <a:ea typeface="+mj-ea"/>
              </a:rPr>
              <a:t>(</a:t>
            </a:r>
            <a:r>
              <a:rPr lang="ko-KR" altLang="en-US" sz="700">
                <a:latin typeface="+mj-ea"/>
                <a:ea typeface="+mj-ea"/>
              </a:rPr>
              <a:t>소각</a:t>
            </a:r>
            <a:r>
              <a:rPr lang="en-US" altLang="ko-KR" sz="700">
                <a:latin typeface="+mj-ea"/>
                <a:ea typeface="+mj-ea"/>
              </a:rPr>
              <a:t>) </a:t>
            </a:r>
            <a:r>
              <a:rPr lang="ko-KR" altLang="en-US" sz="700">
                <a:latin typeface="+mj-ea"/>
                <a:ea typeface="+mj-ea"/>
              </a:rPr>
              <a:t>및 폐기물처리시설 검사 메뉴우측에 에너지회수효율 검</a:t>
            </a:r>
            <a:r>
              <a:rPr lang="en-US" altLang="ko-KR" sz="700">
                <a:latin typeface="+mj-ea"/>
                <a:ea typeface="+mj-ea"/>
              </a:rPr>
              <a:t>·</a:t>
            </a:r>
            <a:r>
              <a:rPr lang="ko-KR" altLang="en-US" sz="700">
                <a:latin typeface="+mj-ea"/>
                <a:ea typeface="+mj-ea"/>
              </a:rPr>
              <a:t>인증</a:t>
            </a:r>
          </a:p>
          <a:p>
            <a:pPr>
              <a:lnSpc>
                <a:spcPct val="150000"/>
              </a:lnSpc>
            </a:pPr>
            <a:endParaRPr lang="ko-KR" altLang="en-US" sz="700">
              <a:latin typeface="+mj-ea"/>
              <a:ea typeface="+mj-ea"/>
            </a:endParaRPr>
          </a:p>
          <a:p>
            <a:pPr>
              <a:lnSpc>
                <a:spcPct val="150000"/>
              </a:lnSpc>
            </a:pPr>
            <a:r>
              <a:rPr lang="en-US" altLang="ko-KR" sz="700">
                <a:latin typeface="+mj-ea"/>
                <a:ea typeface="+mj-ea"/>
              </a:rPr>
              <a:t>[</a:t>
            </a:r>
            <a:r>
              <a:rPr lang="ko-KR" altLang="en-US" sz="700">
                <a:latin typeface="+mj-ea"/>
                <a:ea typeface="+mj-ea"/>
              </a:rPr>
              <a:t>소각열회수 체크 시 메뉴 활성화</a:t>
            </a:r>
            <a:r>
              <a:rPr lang="en-US" altLang="ko-KR" sz="700">
                <a:latin typeface="+mj-ea"/>
                <a:ea typeface="+mj-ea"/>
              </a:rPr>
              <a:t>]</a:t>
            </a:r>
          </a:p>
          <a:p>
            <a:pPr>
              <a:lnSpc>
                <a:spcPct val="150000"/>
              </a:lnSpc>
            </a:pPr>
            <a:r>
              <a:rPr lang="ko-KR" altLang="en-US" sz="700">
                <a:latin typeface="+mj-ea"/>
                <a:ea typeface="+mj-ea"/>
              </a:rPr>
              <a:t>폐기물처리시설 검사 </a:t>
            </a:r>
            <a:r>
              <a:rPr lang="en-US" altLang="ko-KR" sz="700">
                <a:latin typeface="+mj-ea"/>
                <a:ea typeface="+mj-ea"/>
              </a:rPr>
              <a:t>&gt; </a:t>
            </a:r>
            <a:r>
              <a:rPr lang="ko-KR" altLang="en-US" sz="700">
                <a:latin typeface="+mj-ea"/>
                <a:ea typeface="+mj-ea"/>
              </a:rPr>
              <a:t>시설제원 관리 </a:t>
            </a:r>
            <a:r>
              <a:rPr lang="en-US" altLang="ko-KR" sz="700">
                <a:latin typeface="+mj-ea"/>
                <a:ea typeface="+mj-ea"/>
              </a:rPr>
              <a:t>&gt;</a:t>
            </a:r>
            <a:r>
              <a:rPr lang="ko-KR" altLang="en-US" sz="700">
                <a:latin typeface="+mj-ea"/>
                <a:ea typeface="+mj-ea"/>
              </a:rPr>
              <a:t>계측기 정보관리</a:t>
            </a:r>
            <a:r>
              <a:rPr lang="en-US" altLang="ko-KR" sz="700">
                <a:latin typeface="+mj-ea"/>
                <a:ea typeface="+mj-ea"/>
              </a:rPr>
              <a:t>(</a:t>
            </a:r>
            <a:r>
              <a:rPr lang="ko-KR" altLang="en-US" sz="700">
                <a:latin typeface="+mj-ea"/>
                <a:ea typeface="+mj-ea"/>
              </a:rPr>
              <a:t>소각열회수</a:t>
            </a:r>
            <a:r>
              <a:rPr lang="en-US" altLang="ko-KR" sz="700">
                <a:latin typeface="+mj-ea"/>
                <a:ea typeface="+mj-ea"/>
              </a:rPr>
              <a:t>), </a:t>
            </a:r>
          </a:p>
          <a:p>
            <a:pPr>
              <a:lnSpc>
                <a:spcPct val="150000"/>
              </a:lnSpc>
            </a:pPr>
            <a:r>
              <a:rPr lang="ko-KR" altLang="en-US" sz="700">
                <a:latin typeface="+mj-ea"/>
                <a:ea typeface="+mj-ea"/>
              </a:rPr>
              <a:t>폐기물처리시설 검사 </a:t>
            </a:r>
            <a:r>
              <a:rPr lang="en-US" altLang="ko-KR" sz="700">
                <a:latin typeface="+mj-ea"/>
                <a:ea typeface="+mj-ea"/>
              </a:rPr>
              <a:t>&gt; </a:t>
            </a:r>
            <a:r>
              <a:rPr lang="ko-KR" altLang="en-US" sz="700">
                <a:latin typeface="+mj-ea"/>
                <a:ea typeface="+mj-ea"/>
              </a:rPr>
              <a:t>검사신청 관리 </a:t>
            </a:r>
            <a:r>
              <a:rPr lang="en-US" altLang="ko-KR" sz="700">
                <a:latin typeface="+mj-ea"/>
                <a:ea typeface="+mj-ea"/>
              </a:rPr>
              <a:t>&gt; </a:t>
            </a:r>
            <a:r>
              <a:rPr lang="ko-KR" altLang="en-US" sz="700">
                <a:latin typeface="+mj-ea"/>
                <a:ea typeface="+mj-ea"/>
              </a:rPr>
              <a:t>사전확인검사 신청관리</a:t>
            </a:r>
            <a:r>
              <a:rPr lang="en-US" altLang="ko-KR" sz="700">
                <a:latin typeface="+mj-ea"/>
                <a:ea typeface="+mj-ea"/>
              </a:rPr>
              <a:t>, </a:t>
            </a:r>
            <a:r>
              <a:rPr lang="ko-KR" altLang="en-US" sz="700">
                <a:latin typeface="+mj-ea"/>
                <a:ea typeface="+mj-ea"/>
              </a:rPr>
              <a:t>소각열회수계산기</a:t>
            </a:r>
            <a:endParaRPr lang="en-US" altLang="ko-KR" sz="700">
              <a:latin typeface="+mj-ea"/>
              <a:ea typeface="+mj-ea"/>
            </a:endParaRPr>
          </a:p>
        </p:txBody>
      </p:sp>
      <p:sp>
        <p:nvSpPr>
          <p:cNvPr id="26" name="타원 25">
            <a:extLst>
              <a:ext uri="{FF2B5EF4-FFF2-40B4-BE49-F238E27FC236}">
                <a16:creationId xmlns:a16="http://schemas.microsoft.com/office/drawing/2014/main" id="{909F57E2-F492-4501-97F7-86F68DC0E83C}"/>
              </a:ext>
            </a:extLst>
          </p:cNvPr>
          <p:cNvSpPr/>
          <p:nvPr/>
        </p:nvSpPr>
        <p:spPr>
          <a:xfrm>
            <a:off x="5242911" y="2166033"/>
            <a:ext cx="180000" cy="1800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b="1" dirty="0"/>
              <a:t>3</a:t>
            </a:r>
            <a:endParaRPr lang="ko-KR" altLang="en-US" sz="1000" b="1" dirty="0"/>
          </a:p>
        </p:txBody>
      </p:sp>
      <p:sp>
        <p:nvSpPr>
          <p:cNvPr id="29" name="직사각형 28">
            <a:extLst>
              <a:ext uri="{FF2B5EF4-FFF2-40B4-BE49-F238E27FC236}">
                <a16:creationId xmlns:a16="http://schemas.microsoft.com/office/drawing/2014/main" id="{08F480BB-1E2C-4433-BC2E-D9477033C412}"/>
              </a:ext>
            </a:extLst>
          </p:cNvPr>
          <p:cNvSpPr/>
          <p:nvPr/>
        </p:nvSpPr>
        <p:spPr>
          <a:xfrm>
            <a:off x="3404305" y="2166793"/>
            <a:ext cx="1777296" cy="200008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385F9C83-0C5E-43BA-84B8-5CDC3EDC580B}"/>
              </a:ext>
            </a:extLst>
          </p:cNvPr>
          <p:cNvSpPr/>
          <p:nvPr/>
        </p:nvSpPr>
        <p:spPr>
          <a:xfrm>
            <a:off x="8953851" y="281670"/>
            <a:ext cx="3119855" cy="49500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600" b="1" kern="0" dirty="0">
                <a:solidFill>
                  <a:srgbClr val="000000"/>
                </a:solidFill>
                <a:latin typeface="+mn-ea"/>
                <a:cs typeface="Malgun Gothic Semilight" panose="020B0502040204020203" pitchFamily="34" charset="-127"/>
              </a:rPr>
              <a:t>2. </a:t>
            </a:r>
            <a:r>
              <a:rPr lang="ko-KR" altLang="en-US" sz="1600" b="1" kern="0" dirty="0">
                <a:solidFill>
                  <a:srgbClr val="000000"/>
                </a:solidFill>
                <a:latin typeface="+mn-ea"/>
                <a:cs typeface="Malgun Gothic Semilight" panose="020B0502040204020203" pitchFamily="34" charset="-127"/>
              </a:rPr>
              <a:t>폐기물처리시설 검사신청</a:t>
            </a:r>
            <a:endParaRPr lang="ko-KR" altLang="en-US" sz="1600" b="1" dirty="0">
              <a:solidFill>
                <a:schemeClr val="tx1"/>
              </a:solidFill>
              <a:latin typeface="+mn-ea"/>
              <a:cs typeface="Malgun Gothic Semilight" panose="020B0502040204020203" pitchFamily="34" charset="-127"/>
            </a:endParaRPr>
          </a:p>
        </p:txBody>
      </p:sp>
      <p:sp>
        <p:nvSpPr>
          <p:cNvPr id="18" name="직사각형 17">
            <a:extLst>
              <a:ext uri="{FF2B5EF4-FFF2-40B4-BE49-F238E27FC236}">
                <a16:creationId xmlns:a16="http://schemas.microsoft.com/office/drawing/2014/main" id="{943EA36F-1E45-4CD8-8CCA-325273D1A345}"/>
              </a:ext>
            </a:extLst>
          </p:cNvPr>
          <p:cNvSpPr/>
          <p:nvPr/>
        </p:nvSpPr>
        <p:spPr>
          <a:xfrm>
            <a:off x="3970554" y="2993278"/>
            <a:ext cx="569696" cy="9917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9" name="직사각형 18">
            <a:extLst>
              <a:ext uri="{FF2B5EF4-FFF2-40B4-BE49-F238E27FC236}">
                <a16:creationId xmlns:a16="http://schemas.microsoft.com/office/drawing/2014/main" id="{03A76613-29F3-4DC7-A6A4-7733280C5496}"/>
              </a:ext>
            </a:extLst>
          </p:cNvPr>
          <p:cNvSpPr/>
          <p:nvPr/>
        </p:nvSpPr>
        <p:spPr>
          <a:xfrm>
            <a:off x="3970554" y="3538156"/>
            <a:ext cx="569696" cy="9917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758462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직사각형 42">
            <a:extLst>
              <a:ext uri="{FF2B5EF4-FFF2-40B4-BE49-F238E27FC236}">
                <a16:creationId xmlns:a16="http://schemas.microsoft.com/office/drawing/2014/main" id="{6E8DA712-E6B9-40CF-8105-64EC160F7771}"/>
              </a:ext>
            </a:extLst>
          </p:cNvPr>
          <p:cNvSpPr/>
          <p:nvPr/>
        </p:nvSpPr>
        <p:spPr>
          <a:xfrm>
            <a:off x="5806911" y="6353666"/>
            <a:ext cx="1008755" cy="18853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tx1"/>
              </a:solidFill>
            </a:endParaRPr>
          </a:p>
        </p:txBody>
      </p:sp>
      <p:sp>
        <p:nvSpPr>
          <p:cNvPr id="98" name="슬라이드 번호 개체 틀 5">
            <a:extLst>
              <a:ext uri="{FF2B5EF4-FFF2-40B4-BE49-F238E27FC236}">
                <a16:creationId xmlns:a16="http://schemas.microsoft.com/office/drawing/2014/main" id="{5EB61810-84ED-4913-902E-CA111E3630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653554" y="6400925"/>
            <a:ext cx="2743200" cy="365125"/>
          </a:xfrm>
          <a:prstGeom prst="rect">
            <a:avLst/>
          </a:prstGeom>
        </p:spPr>
        <p:txBody>
          <a:bodyPr/>
          <a:lstStyle>
            <a:lvl1pPr algn="ctr">
              <a:defRPr sz="1200"/>
            </a:lvl1pPr>
          </a:lstStyle>
          <a:p>
            <a:fld id="{EA4A837C-89E9-4F8E-9A70-A2B75BFE1A07}" type="slidenum">
              <a:rPr lang="ko-KR" altLang="en-US" smtClean="0"/>
              <a:pPr/>
              <a:t>26</a:t>
            </a:fld>
            <a:endParaRPr lang="ko-KR" altLang="en-US" dirty="0"/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1C1EA299-28A1-4C9E-9D37-FBE6678C84B5}"/>
              </a:ext>
            </a:extLst>
          </p:cNvPr>
          <p:cNvSpPr/>
          <p:nvPr/>
        </p:nvSpPr>
        <p:spPr>
          <a:xfrm>
            <a:off x="348173" y="692804"/>
            <a:ext cx="2831255" cy="4223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 latinLnBrk="0">
              <a:lnSpc>
                <a:spcPct val="180000"/>
              </a:lnSpc>
            </a:pPr>
            <a:r>
              <a:rPr lang="ko-KR" altLang="en-US" sz="1400" b="1" spc="-50">
                <a:latin typeface="+mn-ea"/>
                <a:cs typeface="Arial" charset="0"/>
              </a:rPr>
              <a:t>처리시설 사업장</a:t>
            </a:r>
            <a:endParaRPr lang="ko-KR" altLang="en-US" sz="1400" b="1" spc="-50" dirty="0">
              <a:latin typeface="+mn-ea"/>
              <a:cs typeface="Arial" charset="0"/>
            </a:endParaRPr>
          </a:p>
        </p:txBody>
      </p:sp>
      <p:sp>
        <p:nvSpPr>
          <p:cNvPr id="20" name="직사각형 19">
            <a:extLst>
              <a:ext uri="{FF2B5EF4-FFF2-40B4-BE49-F238E27FC236}">
                <a16:creationId xmlns:a16="http://schemas.microsoft.com/office/drawing/2014/main" id="{0EA6D5FC-1D18-4F5F-8556-A7C9C6D6CC24}"/>
              </a:ext>
            </a:extLst>
          </p:cNvPr>
          <p:cNvSpPr/>
          <p:nvPr/>
        </p:nvSpPr>
        <p:spPr>
          <a:xfrm>
            <a:off x="8138160" y="804863"/>
            <a:ext cx="3705667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000" b="1" spc="-50">
                <a:latin typeface="+mn-ea"/>
                <a:cs typeface="Arial" charset="0"/>
              </a:rPr>
              <a:t>Home &gt; </a:t>
            </a:r>
            <a:r>
              <a:rPr lang="ko-KR" altLang="en-US" sz="1000" b="1" spc="-50">
                <a:latin typeface="+mn-ea"/>
                <a:cs typeface="Arial" charset="0"/>
              </a:rPr>
              <a:t>폐기물처리시설검사 </a:t>
            </a:r>
            <a:r>
              <a:rPr lang="en-US" altLang="ko-KR" sz="1000" b="1" spc="-50">
                <a:latin typeface="+mn-ea"/>
                <a:cs typeface="Arial" charset="0"/>
              </a:rPr>
              <a:t>&gt; </a:t>
            </a:r>
            <a:r>
              <a:rPr lang="ko-KR" altLang="en-US" sz="1000" b="1" spc="-50">
                <a:latin typeface="+mn-ea"/>
                <a:cs typeface="Arial" charset="0"/>
              </a:rPr>
              <a:t>시설제원관리 </a:t>
            </a:r>
            <a:r>
              <a:rPr lang="en-US" altLang="ko-KR" sz="1000" b="1" spc="-50">
                <a:latin typeface="+mn-ea"/>
                <a:cs typeface="Arial" charset="0"/>
              </a:rPr>
              <a:t>&gt; </a:t>
            </a:r>
            <a:r>
              <a:rPr lang="ko-KR" altLang="en-US" sz="1000" b="1" spc="-50">
                <a:latin typeface="+mn-ea"/>
                <a:cs typeface="Arial" charset="0"/>
              </a:rPr>
              <a:t>처리시설 사업장</a:t>
            </a:r>
            <a:endParaRPr lang="ko-KR" altLang="en-US" sz="1000"/>
          </a:p>
        </p:txBody>
      </p:sp>
      <p:pic>
        <p:nvPicPr>
          <p:cNvPr id="6" name="그림 5">
            <a:extLst>
              <a:ext uri="{FF2B5EF4-FFF2-40B4-BE49-F238E27FC236}">
                <a16:creationId xmlns:a16="http://schemas.microsoft.com/office/drawing/2014/main" id="{16293C56-EC77-462B-8DF7-F9709CD1975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8953" y="1162423"/>
            <a:ext cx="6318527" cy="4122326"/>
          </a:xfrm>
          <a:prstGeom prst="rect">
            <a:avLst/>
          </a:prstGeom>
        </p:spPr>
      </p:pic>
      <p:grpSp>
        <p:nvGrpSpPr>
          <p:cNvPr id="22" name="object 10">
            <a:extLst>
              <a:ext uri="{FF2B5EF4-FFF2-40B4-BE49-F238E27FC236}">
                <a16:creationId xmlns:a16="http://schemas.microsoft.com/office/drawing/2014/main" id="{1E15EA2C-C08F-4759-81B7-AB78D7E1764C}"/>
              </a:ext>
            </a:extLst>
          </p:cNvPr>
          <p:cNvGrpSpPr/>
          <p:nvPr/>
        </p:nvGrpSpPr>
        <p:grpSpPr>
          <a:xfrm>
            <a:off x="3596640" y="5425440"/>
            <a:ext cx="2850111" cy="656353"/>
            <a:chOff x="2449271" y="7272197"/>
            <a:chExt cx="2625090" cy="641350"/>
          </a:xfrm>
        </p:grpSpPr>
        <p:pic>
          <p:nvPicPr>
            <p:cNvPr id="23" name="object 11">
              <a:extLst>
                <a:ext uri="{FF2B5EF4-FFF2-40B4-BE49-F238E27FC236}">
                  <a16:creationId xmlns:a16="http://schemas.microsoft.com/office/drawing/2014/main" id="{22F75F8B-6AC0-4CEF-9C9C-A8F2236D0A04}"/>
                </a:ext>
              </a:extLst>
            </p:cNvPr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503577" y="7433173"/>
              <a:ext cx="2528744" cy="429327"/>
            </a:xfrm>
            <a:prstGeom prst="rect">
              <a:avLst/>
            </a:prstGeom>
          </p:spPr>
        </p:pic>
        <p:sp>
          <p:nvSpPr>
            <p:cNvPr id="27" name="object 12">
              <a:extLst>
                <a:ext uri="{FF2B5EF4-FFF2-40B4-BE49-F238E27FC236}">
                  <a16:creationId xmlns:a16="http://schemas.microsoft.com/office/drawing/2014/main" id="{4CBCA265-4D47-40B5-8A8C-BA41D62D6AB9}"/>
                </a:ext>
              </a:extLst>
            </p:cNvPr>
            <p:cNvSpPr/>
            <p:nvPr/>
          </p:nvSpPr>
          <p:spPr>
            <a:xfrm>
              <a:off x="2450033" y="7273290"/>
              <a:ext cx="2623820" cy="638810"/>
            </a:xfrm>
            <a:custGeom>
              <a:avLst/>
              <a:gdLst/>
              <a:ahLst/>
              <a:cxnLst/>
              <a:rect l="l" t="t" r="r" b="b"/>
              <a:pathLst>
                <a:path w="2623820" h="638809">
                  <a:moveTo>
                    <a:pt x="2623299" y="419"/>
                  </a:moveTo>
                  <a:lnTo>
                    <a:pt x="2622131" y="419"/>
                  </a:lnTo>
                  <a:lnTo>
                    <a:pt x="2622131" y="637540"/>
                  </a:lnTo>
                  <a:lnTo>
                    <a:pt x="2621496" y="638187"/>
                  </a:lnTo>
                  <a:lnTo>
                    <a:pt x="2621496" y="637540"/>
                  </a:lnTo>
                  <a:lnTo>
                    <a:pt x="2622131" y="637540"/>
                  </a:lnTo>
                  <a:lnTo>
                    <a:pt x="2622131" y="419"/>
                  </a:lnTo>
                  <a:lnTo>
                    <a:pt x="2621953" y="419"/>
                  </a:lnTo>
                  <a:lnTo>
                    <a:pt x="2621953" y="1270"/>
                  </a:lnTo>
                  <a:lnTo>
                    <a:pt x="2621534" y="1270"/>
                  </a:lnTo>
                  <a:lnTo>
                    <a:pt x="2621534" y="635"/>
                  </a:lnTo>
                  <a:lnTo>
                    <a:pt x="2621953" y="1270"/>
                  </a:lnTo>
                  <a:lnTo>
                    <a:pt x="2621953" y="419"/>
                  </a:lnTo>
                  <a:lnTo>
                    <a:pt x="2621534" y="419"/>
                  </a:lnTo>
                  <a:lnTo>
                    <a:pt x="2621534" y="0"/>
                  </a:lnTo>
                  <a:lnTo>
                    <a:pt x="2621394" y="0"/>
                  </a:lnTo>
                  <a:lnTo>
                    <a:pt x="2621394" y="419"/>
                  </a:lnTo>
                  <a:lnTo>
                    <a:pt x="2621394" y="1562"/>
                  </a:lnTo>
                  <a:lnTo>
                    <a:pt x="2621394" y="637527"/>
                  </a:lnTo>
                  <a:lnTo>
                    <a:pt x="1905" y="637527"/>
                  </a:lnTo>
                  <a:lnTo>
                    <a:pt x="1905" y="1562"/>
                  </a:lnTo>
                  <a:lnTo>
                    <a:pt x="2621394" y="1562"/>
                  </a:lnTo>
                  <a:lnTo>
                    <a:pt x="2621394" y="419"/>
                  </a:lnTo>
                  <a:lnTo>
                    <a:pt x="1905" y="419"/>
                  </a:lnTo>
                  <a:lnTo>
                    <a:pt x="1689" y="635"/>
                  </a:lnTo>
                  <a:lnTo>
                    <a:pt x="1689" y="0"/>
                  </a:lnTo>
                  <a:lnTo>
                    <a:pt x="0" y="0"/>
                  </a:lnTo>
                  <a:lnTo>
                    <a:pt x="0" y="1270"/>
                  </a:lnTo>
                  <a:lnTo>
                    <a:pt x="0" y="637540"/>
                  </a:lnTo>
                  <a:lnTo>
                    <a:pt x="0" y="638810"/>
                  </a:lnTo>
                  <a:lnTo>
                    <a:pt x="1739" y="638810"/>
                  </a:lnTo>
                  <a:lnTo>
                    <a:pt x="1739" y="638175"/>
                  </a:lnTo>
                  <a:lnTo>
                    <a:pt x="1905" y="638276"/>
                  </a:lnTo>
                  <a:lnTo>
                    <a:pt x="2621394" y="638276"/>
                  </a:lnTo>
                  <a:lnTo>
                    <a:pt x="2621394" y="638810"/>
                  </a:lnTo>
                  <a:lnTo>
                    <a:pt x="2621496" y="638276"/>
                  </a:lnTo>
                  <a:lnTo>
                    <a:pt x="2623299" y="638276"/>
                  </a:lnTo>
                  <a:lnTo>
                    <a:pt x="2623299" y="637540"/>
                  </a:lnTo>
                  <a:lnTo>
                    <a:pt x="2623299" y="1562"/>
                  </a:lnTo>
                  <a:lnTo>
                    <a:pt x="2623299" y="1270"/>
                  </a:lnTo>
                  <a:lnTo>
                    <a:pt x="2623299" y="419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 sz="1502"/>
            </a:p>
          </p:txBody>
        </p:sp>
        <p:sp>
          <p:nvSpPr>
            <p:cNvPr id="30" name="object 13">
              <a:extLst>
                <a:ext uri="{FF2B5EF4-FFF2-40B4-BE49-F238E27FC236}">
                  <a16:creationId xmlns:a16="http://schemas.microsoft.com/office/drawing/2014/main" id="{3B862176-2E1F-49E1-9673-3A3404E01EF7}"/>
                </a:ext>
              </a:extLst>
            </p:cNvPr>
            <p:cNvSpPr/>
            <p:nvPr/>
          </p:nvSpPr>
          <p:spPr>
            <a:xfrm>
              <a:off x="2450033" y="7272959"/>
              <a:ext cx="2623820" cy="640080"/>
            </a:xfrm>
            <a:custGeom>
              <a:avLst/>
              <a:gdLst/>
              <a:ahLst/>
              <a:cxnLst/>
              <a:rect l="l" t="t" r="r" b="b"/>
              <a:pathLst>
                <a:path w="2623820" h="640079">
                  <a:moveTo>
                    <a:pt x="2623299" y="638606"/>
                  </a:moveTo>
                  <a:lnTo>
                    <a:pt x="2623299" y="639368"/>
                  </a:lnTo>
                  <a:lnTo>
                    <a:pt x="2622918" y="639749"/>
                  </a:lnTo>
                  <a:lnTo>
                    <a:pt x="2622156" y="639749"/>
                  </a:lnTo>
                  <a:lnTo>
                    <a:pt x="762" y="639749"/>
                  </a:lnTo>
                  <a:lnTo>
                    <a:pt x="381" y="639749"/>
                  </a:lnTo>
                  <a:lnTo>
                    <a:pt x="0" y="639368"/>
                  </a:lnTo>
                  <a:lnTo>
                    <a:pt x="0" y="638606"/>
                  </a:lnTo>
                  <a:lnTo>
                    <a:pt x="0" y="749"/>
                  </a:lnTo>
                  <a:lnTo>
                    <a:pt x="0" y="368"/>
                  </a:lnTo>
                  <a:lnTo>
                    <a:pt x="381" y="0"/>
                  </a:lnTo>
                  <a:lnTo>
                    <a:pt x="762" y="0"/>
                  </a:lnTo>
                  <a:lnTo>
                    <a:pt x="2622156" y="0"/>
                  </a:lnTo>
                  <a:lnTo>
                    <a:pt x="2622918" y="0"/>
                  </a:lnTo>
                  <a:lnTo>
                    <a:pt x="2623299" y="368"/>
                  </a:lnTo>
                  <a:lnTo>
                    <a:pt x="2623299" y="749"/>
                  </a:lnTo>
                  <a:lnTo>
                    <a:pt x="2623299" y="638606"/>
                  </a:lnTo>
                  <a:close/>
                </a:path>
                <a:path w="2623820" h="640079">
                  <a:moveTo>
                    <a:pt x="2621394" y="749"/>
                  </a:moveTo>
                  <a:lnTo>
                    <a:pt x="2622156" y="1892"/>
                  </a:lnTo>
                  <a:lnTo>
                    <a:pt x="762" y="1892"/>
                  </a:lnTo>
                  <a:lnTo>
                    <a:pt x="1905" y="749"/>
                  </a:lnTo>
                  <a:lnTo>
                    <a:pt x="1905" y="638606"/>
                  </a:lnTo>
                  <a:lnTo>
                    <a:pt x="762" y="637857"/>
                  </a:lnTo>
                  <a:lnTo>
                    <a:pt x="2622156" y="637857"/>
                  </a:lnTo>
                  <a:lnTo>
                    <a:pt x="2621394" y="638606"/>
                  </a:lnTo>
                  <a:lnTo>
                    <a:pt x="2621394" y="749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502"/>
            </a:p>
          </p:txBody>
        </p:sp>
      </p:grpSp>
      <p:sp>
        <p:nvSpPr>
          <p:cNvPr id="31" name="직사각형 30">
            <a:extLst>
              <a:ext uri="{FF2B5EF4-FFF2-40B4-BE49-F238E27FC236}">
                <a16:creationId xmlns:a16="http://schemas.microsoft.com/office/drawing/2014/main" id="{E677D6AA-DDDB-48CD-9115-0975105B4A1C}"/>
              </a:ext>
            </a:extLst>
          </p:cNvPr>
          <p:cNvSpPr/>
          <p:nvPr/>
        </p:nvSpPr>
        <p:spPr>
          <a:xfrm>
            <a:off x="6438579" y="1424076"/>
            <a:ext cx="5911734" cy="9859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000"/>
              <a:t>① </a:t>
            </a:r>
            <a:r>
              <a:rPr lang="en-US" altLang="ko-KR" sz="1000"/>
              <a:t>TAB</a:t>
            </a:r>
            <a:r>
              <a:rPr lang="ko-KR" altLang="en-US" sz="1000"/>
              <a:t>의 해당 조회 시설의 시설명을 클릭하여 상세정보를 입력한다</a:t>
            </a:r>
            <a:r>
              <a:rPr lang="en-US" altLang="ko-KR" sz="1000"/>
              <a:t>.</a:t>
            </a:r>
            <a:br>
              <a:rPr lang="en-US" altLang="ko-KR" sz="1000"/>
            </a:br>
            <a:r>
              <a:rPr lang="en-US" altLang="ko-KR" sz="1000"/>
              <a:t>(</a:t>
            </a:r>
            <a:r>
              <a:rPr lang="ko-KR" altLang="en-US" sz="1000"/>
              <a:t>항목별 </a:t>
            </a:r>
            <a:r>
              <a:rPr lang="en-US" altLang="ko-KR" sz="1000"/>
              <a:t>‘</a:t>
            </a:r>
            <a:r>
              <a:rPr lang="ko-KR" altLang="en-US" sz="1000"/>
              <a:t>✓</a:t>
            </a:r>
            <a:r>
              <a:rPr lang="en-US" altLang="ko-KR" sz="1000"/>
              <a:t>’</a:t>
            </a:r>
            <a:r>
              <a:rPr lang="ko-KR" altLang="en-US" sz="1000"/>
              <a:t>은 필수 입력해야 하는 값이다</a:t>
            </a:r>
            <a:r>
              <a:rPr lang="en-US" altLang="ko-KR" sz="1000"/>
              <a:t>.)</a:t>
            </a:r>
          </a:p>
          <a:p>
            <a:pPr>
              <a:lnSpc>
                <a:spcPct val="150000"/>
              </a:lnSpc>
            </a:pPr>
            <a:r>
              <a:rPr lang="ko-KR" altLang="en-US" sz="1000"/>
              <a:t>② 항목별 상세정보 입력 후 저장 버튼을 클릭하여 검사신청을 한다</a:t>
            </a:r>
            <a:r>
              <a:rPr lang="en-US" altLang="ko-KR" sz="1000"/>
              <a:t>. </a:t>
            </a:r>
            <a:endParaRPr lang="ko-KR" altLang="en-US" sz="1000"/>
          </a:p>
          <a:p>
            <a:pPr>
              <a:lnSpc>
                <a:spcPct val="150000"/>
              </a:lnSpc>
            </a:pPr>
            <a:r>
              <a:rPr lang="ko-KR" altLang="en-US" sz="1000"/>
              <a:t>③ 정상적으로 검사 신청 시 등록 팝업이 표출된다</a:t>
            </a:r>
            <a:r>
              <a:rPr lang="en-US" altLang="ko-KR" sz="1000"/>
              <a:t>.</a:t>
            </a:r>
            <a:endParaRPr lang="ko-KR" altLang="en-US" sz="1000"/>
          </a:p>
        </p:txBody>
      </p:sp>
      <p:sp>
        <p:nvSpPr>
          <p:cNvPr id="16" name="타원 15">
            <a:extLst>
              <a:ext uri="{FF2B5EF4-FFF2-40B4-BE49-F238E27FC236}">
                <a16:creationId xmlns:a16="http://schemas.microsoft.com/office/drawing/2014/main" id="{F3AA9846-06E9-4EA8-8996-425AE93131D9}"/>
              </a:ext>
            </a:extLst>
          </p:cNvPr>
          <p:cNvSpPr/>
          <p:nvPr/>
        </p:nvSpPr>
        <p:spPr>
          <a:xfrm>
            <a:off x="595746" y="1294777"/>
            <a:ext cx="180000" cy="1800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b="1" dirty="0"/>
              <a:t>1</a:t>
            </a:r>
            <a:endParaRPr lang="ko-KR" altLang="en-US" sz="1000" b="1" dirty="0"/>
          </a:p>
        </p:txBody>
      </p:sp>
      <p:sp>
        <p:nvSpPr>
          <p:cNvPr id="17" name="타원 16">
            <a:extLst>
              <a:ext uri="{FF2B5EF4-FFF2-40B4-BE49-F238E27FC236}">
                <a16:creationId xmlns:a16="http://schemas.microsoft.com/office/drawing/2014/main" id="{C323CF65-D4F6-4956-9FE9-3CEB7B83971A}"/>
              </a:ext>
            </a:extLst>
          </p:cNvPr>
          <p:cNvSpPr/>
          <p:nvPr/>
        </p:nvSpPr>
        <p:spPr>
          <a:xfrm>
            <a:off x="5675564" y="5076849"/>
            <a:ext cx="180000" cy="1800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b="1" dirty="0"/>
              <a:t>2</a:t>
            </a:r>
            <a:endParaRPr lang="ko-KR" altLang="en-US" sz="1000" b="1" dirty="0"/>
          </a:p>
        </p:txBody>
      </p:sp>
      <p:sp>
        <p:nvSpPr>
          <p:cNvPr id="24" name="직사각형 23">
            <a:extLst>
              <a:ext uri="{FF2B5EF4-FFF2-40B4-BE49-F238E27FC236}">
                <a16:creationId xmlns:a16="http://schemas.microsoft.com/office/drawing/2014/main" id="{D8FC54DB-2DFB-4BA4-861C-353BFA59D0AB}"/>
              </a:ext>
            </a:extLst>
          </p:cNvPr>
          <p:cNvSpPr/>
          <p:nvPr/>
        </p:nvSpPr>
        <p:spPr>
          <a:xfrm>
            <a:off x="5878424" y="5056361"/>
            <a:ext cx="567775" cy="200008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6" name="타원 25">
            <a:extLst>
              <a:ext uri="{FF2B5EF4-FFF2-40B4-BE49-F238E27FC236}">
                <a16:creationId xmlns:a16="http://schemas.microsoft.com/office/drawing/2014/main" id="{909F57E2-F492-4501-97F7-86F68DC0E83C}"/>
              </a:ext>
            </a:extLst>
          </p:cNvPr>
          <p:cNvSpPr/>
          <p:nvPr/>
        </p:nvSpPr>
        <p:spPr>
          <a:xfrm>
            <a:off x="3507467" y="5330945"/>
            <a:ext cx="180000" cy="1800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b="1" dirty="0"/>
              <a:t>3</a:t>
            </a:r>
            <a:endParaRPr lang="ko-KR" altLang="en-US" sz="1000" b="1" dirty="0"/>
          </a:p>
        </p:txBody>
      </p:sp>
      <p:sp>
        <p:nvSpPr>
          <p:cNvPr id="29" name="직사각형 28">
            <a:extLst>
              <a:ext uri="{FF2B5EF4-FFF2-40B4-BE49-F238E27FC236}">
                <a16:creationId xmlns:a16="http://schemas.microsoft.com/office/drawing/2014/main" id="{08F480BB-1E2C-4433-BC2E-D9477033C412}"/>
              </a:ext>
            </a:extLst>
          </p:cNvPr>
          <p:cNvSpPr/>
          <p:nvPr/>
        </p:nvSpPr>
        <p:spPr>
          <a:xfrm>
            <a:off x="188953" y="1511347"/>
            <a:ext cx="6257246" cy="3533094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" name="직사각형 17">
            <a:extLst>
              <a:ext uri="{FF2B5EF4-FFF2-40B4-BE49-F238E27FC236}">
                <a16:creationId xmlns:a16="http://schemas.microsoft.com/office/drawing/2014/main" id="{FDCBA569-211E-4DA5-B6E2-CDFDFB41C0FD}"/>
              </a:ext>
            </a:extLst>
          </p:cNvPr>
          <p:cNvSpPr/>
          <p:nvPr/>
        </p:nvSpPr>
        <p:spPr>
          <a:xfrm>
            <a:off x="8953851" y="281670"/>
            <a:ext cx="3119855" cy="49500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600" b="1" kern="0" dirty="0">
                <a:solidFill>
                  <a:srgbClr val="000000"/>
                </a:solidFill>
                <a:latin typeface="+mn-ea"/>
                <a:cs typeface="Malgun Gothic Semilight" panose="020B0502040204020203" pitchFamily="34" charset="-127"/>
              </a:rPr>
              <a:t>2. </a:t>
            </a:r>
            <a:r>
              <a:rPr lang="ko-KR" altLang="en-US" sz="1600" b="1" kern="0" dirty="0">
                <a:solidFill>
                  <a:srgbClr val="000000"/>
                </a:solidFill>
                <a:latin typeface="+mn-ea"/>
                <a:cs typeface="Malgun Gothic Semilight" panose="020B0502040204020203" pitchFamily="34" charset="-127"/>
              </a:rPr>
              <a:t>폐기물처리시설 검사신청</a:t>
            </a:r>
            <a:endParaRPr lang="ko-KR" altLang="en-US" sz="1600" b="1" dirty="0">
              <a:solidFill>
                <a:schemeClr val="tx1"/>
              </a:solidFill>
              <a:latin typeface="+mn-ea"/>
              <a:cs typeface="Malgun Gothic Semilight" panose="020B0502040204020203" pitchFamily="34" charset="-127"/>
            </a:endParaRPr>
          </a:p>
        </p:txBody>
      </p:sp>
      <p:sp>
        <p:nvSpPr>
          <p:cNvPr id="19" name="직사각형 18">
            <a:extLst>
              <a:ext uri="{FF2B5EF4-FFF2-40B4-BE49-F238E27FC236}">
                <a16:creationId xmlns:a16="http://schemas.microsoft.com/office/drawing/2014/main" id="{74678B69-50E9-4AB6-872A-4257FBD8EB75}"/>
              </a:ext>
            </a:extLst>
          </p:cNvPr>
          <p:cNvSpPr/>
          <p:nvPr/>
        </p:nvSpPr>
        <p:spPr>
          <a:xfrm>
            <a:off x="1119404" y="1573251"/>
            <a:ext cx="569696" cy="9917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1" name="직사각형 20">
            <a:extLst>
              <a:ext uri="{FF2B5EF4-FFF2-40B4-BE49-F238E27FC236}">
                <a16:creationId xmlns:a16="http://schemas.microsoft.com/office/drawing/2014/main" id="{2C64A56F-59B1-4E03-B6A5-3939F57ADA2E}"/>
              </a:ext>
            </a:extLst>
          </p:cNvPr>
          <p:cNvSpPr/>
          <p:nvPr/>
        </p:nvSpPr>
        <p:spPr>
          <a:xfrm>
            <a:off x="1119404" y="1990811"/>
            <a:ext cx="639546" cy="9917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5" name="직사각형 24">
            <a:extLst>
              <a:ext uri="{FF2B5EF4-FFF2-40B4-BE49-F238E27FC236}">
                <a16:creationId xmlns:a16="http://schemas.microsoft.com/office/drawing/2014/main" id="{19C109FA-6DB1-4498-B1C9-3A2EA8418D2B}"/>
              </a:ext>
            </a:extLst>
          </p:cNvPr>
          <p:cNvSpPr/>
          <p:nvPr/>
        </p:nvSpPr>
        <p:spPr>
          <a:xfrm>
            <a:off x="3791692" y="2208251"/>
            <a:ext cx="323108" cy="7774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9529141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>
            <a:extLst>
              <a:ext uri="{FF2B5EF4-FFF2-40B4-BE49-F238E27FC236}">
                <a16:creationId xmlns:a16="http://schemas.microsoft.com/office/drawing/2014/main" id="{3E8CC0E8-71D1-4641-BFAF-2B8CC081AB5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0835"/>
          <a:stretch/>
        </p:blipFill>
        <p:spPr>
          <a:xfrm>
            <a:off x="470472" y="1115164"/>
            <a:ext cx="5625528" cy="3166296"/>
          </a:xfrm>
          <a:prstGeom prst="rect">
            <a:avLst/>
          </a:prstGeom>
        </p:spPr>
      </p:pic>
      <p:pic>
        <p:nvPicPr>
          <p:cNvPr id="3" name="그림 2">
            <a:extLst>
              <a:ext uri="{FF2B5EF4-FFF2-40B4-BE49-F238E27FC236}">
                <a16:creationId xmlns:a16="http://schemas.microsoft.com/office/drawing/2014/main" id="{8785F0A8-DC8D-4B13-9BE3-3550DF66F45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215" t="12348" r="16791" b="4511"/>
          <a:stretch/>
        </p:blipFill>
        <p:spPr>
          <a:xfrm>
            <a:off x="6025154" y="1106350"/>
            <a:ext cx="6006066" cy="3532762"/>
          </a:xfrm>
          <a:prstGeom prst="rect">
            <a:avLst/>
          </a:prstGeom>
        </p:spPr>
      </p:pic>
      <p:sp>
        <p:nvSpPr>
          <p:cNvPr id="43" name="직사각형 42">
            <a:extLst>
              <a:ext uri="{FF2B5EF4-FFF2-40B4-BE49-F238E27FC236}">
                <a16:creationId xmlns:a16="http://schemas.microsoft.com/office/drawing/2014/main" id="{6E8DA712-E6B9-40CF-8105-64EC160F7771}"/>
              </a:ext>
            </a:extLst>
          </p:cNvPr>
          <p:cNvSpPr/>
          <p:nvPr/>
        </p:nvSpPr>
        <p:spPr>
          <a:xfrm>
            <a:off x="5806911" y="6353666"/>
            <a:ext cx="1008755" cy="18853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tx1"/>
              </a:solidFill>
            </a:endParaRPr>
          </a:p>
        </p:txBody>
      </p:sp>
      <p:sp>
        <p:nvSpPr>
          <p:cNvPr id="98" name="슬라이드 번호 개체 틀 5">
            <a:extLst>
              <a:ext uri="{FF2B5EF4-FFF2-40B4-BE49-F238E27FC236}">
                <a16:creationId xmlns:a16="http://schemas.microsoft.com/office/drawing/2014/main" id="{5EB61810-84ED-4913-902E-CA111E3630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653554" y="6400925"/>
            <a:ext cx="2743200" cy="365125"/>
          </a:xfrm>
          <a:prstGeom prst="rect">
            <a:avLst/>
          </a:prstGeom>
        </p:spPr>
        <p:txBody>
          <a:bodyPr/>
          <a:lstStyle>
            <a:lvl1pPr algn="ctr">
              <a:defRPr sz="1200"/>
            </a:lvl1pPr>
          </a:lstStyle>
          <a:p>
            <a:fld id="{EA4A837C-89E9-4F8E-9A70-A2B75BFE1A07}" type="slidenum">
              <a:rPr lang="ko-KR" altLang="en-US" smtClean="0"/>
              <a:pPr/>
              <a:t>27</a:t>
            </a:fld>
            <a:endParaRPr lang="ko-KR" altLang="en-US" dirty="0"/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1C1EA299-28A1-4C9E-9D37-FBE6678C84B5}"/>
              </a:ext>
            </a:extLst>
          </p:cNvPr>
          <p:cNvSpPr/>
          <p:nvPr/>
        </p:nvSpPr>
        <p:spPr>
          <a:xfrm>
            <a:off x="348173" y="692804"/>
            <a:ext cx="2831255" cy="4223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 latinLnBrk="0">
              <a:lnSpc>
                <a:spcPct val="180000"/>
              </a:lnSpc>
            </a:pPr>
            <a:r>
              <a:rPr lang="ko-KR" altLang="en-US" sz="1400" b="1" spc="-50">
                <a:latin typeface="+mn-ea"/>
                <a:cs typeface="Arial" charset="0"/>
              </a:rPr>
              <a:t>시설제원 현황</a:t>
            </a:r>
            <a:endParaRPr lang="ko-KR" altLang="en-US" sz="1400" b="1" spc="-50" dirty="0">
              <a:latin typeface="+mn-ea"/>
              <a:cs typeface="Arial" charset="0"/>
            </a:endParaRPr>
          </a:p>
        </p:txBody>
      </p:sp>
      <p:sp>
        <p:nvSpPr>
          <p:cNvPr id="20" name="직사각형 19">
            <a:extLst>
              <a:ext uri="{FF2B5EF4-FFF2-40B4-BE49-F238E27FC236}">
                <a16:creationId xmlns:a16="http://schemas.microsoft.com/office/drawing/2014/main" id="{0EA6D5FC-1D18-4F5F-8556-A7C9C6D6CC24}"/>
              </a:ext>
            </a:extLst>
          </p:cNvPr>
          <p:cNvSpPr/>
          <p:nvPr/>
        </p:nvSpPr>
        <p:spPr>
          <a:xfrm>
            <a:off x="7947660" y="804863"/>
            <a:ext cx="3896167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000" b="1" spc="-50">
                <a:latin typeface="+mn-ea"/>
                <a:cs typeface="Arial" charset="0"/>
              </a:rPr>
              <a:t>Home &gt; </a:t>
            </a:r>
            <a:r>
              <a:rPr lang="ko-KR" altLang="en-US" sz="1000" b="1" spc="-50">
                <a:latin typeface="+mn-ea"/>
                <a:cs typeface="Arial" charset="0"/>
              </a:rPr>
              <a:t>폐기물처리시설검사 </a:t>
            </a:r>
            <a:r>
              <a:rPr lang="en-US" altLang="ko-KR" sz="1000" b="1" spc="-50">
                <a:latin typeface="+mn-ea"/>
                <a:cs typeface="Arial" charset="0"/>
              </a:rPr>
              <a:t>&gt; </a:t>
            </a:r>
            <a:r>
              <a:rPr lang="ko-KR" altLang="en-US" sz="1000" b="1" spc="-50">
                <a:latin typeface="+mn-ea"/>
                <a:cs typeface="Arial" charset="0"/>
              </a:rPr>
              <a:t>시설제원 현황 </a:t>
            </a:r>
            <a:r>
              <a:rPr lang="en-US" altLang="ko-KR" sz="1000" b="1" spc="-50">
                <a:latin typeface="+mn-ea"/>
                <a:cs typeface="Arial" charset="0"/>
              </a:rPr>
              <a:t>&gt; </a:t>
            </a:r>
            <a:r>
              <a:rPr lang="ko-KR" altLang="en-US" sz="1000" b="1" spc="-50">
                <a:latin typeface="+mn-ea"/>
                <a:cs typeface="Arial" charset="0"/>
              </a:rPr>
              <a:t>소각시설 현황</a:t>
            </a:r>
            <a:endParaRPr lang="ko-KR" altLang="en-US" sz="1000"/>
          </a:p>
        </p:txBody>
      </p:sp>
      <p:sp>
        <p:nvSpPr>
          <p:cNvPr id="35" name="직사각형 34">
            <a:extLst>
              <a:ext uri="{FF2B5EF4-FFF2-40B4-BE49-F238E27FC236}">
                <a16:creationId xmlns:a16="http://schemas.microsoft.com/office/drawing/2014/main" id="{C4A175A0-32B7-498D-B038-5E1A16719536}"/>
              </a:ext>
            </a:extLst>
          </p:cNvPr>
          <p:cNvSpPr/>
          <p:nvPr/>
        </p:nvSpPr>
        <p:spPr>
          <a:xfrm>
            <a:off x="470473" y="2328399"/>
            <a:ext cx="1056322" cy="523857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6" name="직사각형 35">
            <a:extLst>
              <a:ext uri="{FF2B5EF4-FFF2-40B4-BE49-F238E27FC236}">
                <a16:creationId xmlns:a16="http://schemas.microsoft.com/office/drawing/2014/main" id="{C0851A7E-75DF-4FCA-97CA-68C1A22C891F}"/>
              </a:ext>
            </a:extLst>
          </p:cNvPr>
          <p:cNvSpPr/>
          <p:nvPr/>
        </p:nvSpPr>
        <p:spPr>
          <a:xfrm>
            <a:off x="411355" y="4911739"/>
            <a:ext cx="7731506" cy="9859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000"/>
              <a:t>①</a:t>
            </a:r>
            <a:r>
              <a:rPr lang="en-US" altLang="ko-KR" sz="1000"/>
              <a:t> </a:t>
            </a:r>
            <a:r>
              <a:rPr lang="ko-KR" altLang="en-US" sz="1000"/>
              <a:t>시설 등록이 완료된 폐기물처리시설검사 </a:t>
            </a:r>
            <a:r>
              <a:rPr lang="en-US" altLang="ko-KR" sz="1000"/>
              <a:t>&gt; </a:t>
            </a:r>
            <a:r>
              <a:rPr lang="ko-KR" altLang="en-US" sz="1000"/>
              <a:t>시설제원 현황 </a:t>
            </a:r>
            <a:r>
              <a:rPr lang="en-US" altLang="ko-KR" sz="1000"/>
              <a:t>&gt; </a:t>
            </a:r>
            <a:r>
              <a:rPr lang="ko-KR" altLang="en-US" sz="1000"/>
              <a:t>소각시설 현황 검사신청완료된 시설정보를 조회 가능한 화면이다</a:t>
            </a:r>
            <a:r>
              <a:rPr lang="en-US" altLang="ko-KR" sz="1000"/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sz="1000"/>
              <a:t>② 사업자명을 클릭하여 소각시설 현황 상세정보 화면이 표출된다</a:t>
            </a:r>
            <a:r>
              <a:rPr lang="en-US" altLang="ko-KR" sz="1000"/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sz="1000"/>
              <a:t>③ 이전 시설제원관리 단계에서</a:t>
            </a:r>
            <a:r>
              <a:rPr lang="en-US" altLang="ko-KR" sz="1000"/>
              <a:t>,</a:t>
            </a:r>
            <a:r>
              <a:rPr lang="ko-KR" altLang="en-US" sz="1000"/>
              <a:t> 처리시설 사업장 신청 정보 확인이 가능하다</a:t>
            </a:r>
            <a:r>
              <a:rPr lang="en-US" altLang="ko-KR" sz="1000"/>
              <a:t>.</a:t>
            </a:r>
          </a:p>
          <a:p>
            <a:pPr>
              <a:lnSpc>
                <a:spcPct val="150000"/>
              </a:lnSpc>
            </a:pPr>
            <a:endParaRPr lang="en-US" altLang="ko-KR" sz="1000"/>
          </a:p>
        </p:txBody>
      </p:sp>
      <p:sp>
        <p:nvSpPr>
          <p:cNvPr id="25" name="타원 24">
            <a:extLst>
              <a:ext uri="{FF2B5EF4-FFF2-40B4-BE49-F238E27FC236}">
                <a16:creationId xmlns:a16="http://schemas.microsoft.com/office/drawing/2014/main" id="{2531F7D6-72BE-4C05-9B41-24E7B544F11D}"/>
              </a:ext>
            </a:extLst>
          </p:cNvPr>
          <p:cNvSpPr/>
          <p:nvPr/>
        </p:nvSpPr>
        <p:spPr>
          <a:xfrm>
            <a:off x="380472" y="2238399"/>
            <a:ext cx="180000" cy="1800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b="1" dirty="0"/>
              <a:t>1</a:t>
            </a:r>
            <a:endParaRPr lang="ko-KR" altLang="en-US" sz="1000" b="1" dirty="0"/>
          </a:p>
        </p:txBody>
      </p:sp>
      <p:sp>
        <p:nvSpPr>
          <p:cNvPr id="14" name="직사각형 13">
            <a:extLst>
              <a:ext uri="{FF2B5EF4-FFF2-40B4-BE49-F238E27FC236}">
                <a16:creationId xmlns:a16="http://schemas.microsoft.com/office/drawing/2014/main" id="{9509A43A-40CD-4533-B4BE-599C842CE448}"/>
              </a:ext>
            </a:extLst>
          </p:cNvPr>
          <p:cNvSpPr/>
          <p:nvPr/>
        </p:nvSpPr>
        <p:spPr>
          <a:xfrm>
            <a:off x="4277108" y="3476259"/>
            <a:ext cx="554951" cy="179999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2" name="타원 31">
            <a:extLst>
              <a:ext uri="{FF2B5EF4-FFF2-40B4-BE49-F238E27FC236}">
                <a16:creationId xmlns:a16="http://schemas.microsoft.com/office/drawing/2014/main" id="{2329B29B-3DA2-45B6-BA34-682D9D0B1311}"/>
              </a:ext>
            </a:extLst>
          </p:cNvPr>
          <p:cNvSpPr/>
          <p:nvPr/>
        </p:nvSpPr>
        <p:spPr>
          <a:xfrm>
            <a:off x="4187108" y="3339000"/>
            <a:ext cx="180000" cy="1800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b="1" dirty="0"/>
              <a:t>2</a:t>
            </a:r>
            <a:endParaRPr lang="ko-KR" altLang="en-US" sz="1000" b="1" dirty="0"/>
          </a:p>
        </p:txBody>
      </p:sp>
      <p:sp>
        <p:nvSpPr>
          <p:cNvPr id="15" name="타원 14">
            <a:extLst>
              <a:ext uri="{FF2B5EF4-FFF2-40B4-BE49-F238E27FC236}">
                <a16:creationId xmlns:a16="http://schemas.microsoft.com/office/drawing/2014/main" id="{CBF58CB5-3614-4AFF-BF25-9A7AED0B69CA}"/>
              </a:ext>
            </a:extLst>
          </p:cNvPr>
          <p:cNvSpPr/>
          <p:nvPr/>
        </p:nvSpPr>
        <p:spPr>
          <a:xfrm>
            <a:off x="6482385" y="1429074"/>
            <a:ext cx="180000" cy="1800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b="1" dirty="0"/>
              <a:t>3</a:t>
            </a:r>
            <a:endParaRPr lang="ko-KR" altLang="en-US" sz="1000" b="1" dirty="0"/>
          </a:p>
        </p:txBody>
      </p:sp>
      <p:sp>
        <p:nvSpPr>
          <p:cNvPr id="16" name="직사각형 15">
            <a:extLst>
              <a:ext uri="{FF2B5EF4-FFF2-40B4-BE49-F238E27FC236}">
                <a16:creationId xmlns:a16="http://schemas.microsoft.com/office/drawing/2014/main" id="{4F6ED2BA-35C3-44FD-B3DD-A8D11396AA44}"/>
              </a:ext>
            </a:extLst>
          </p:cNvPr>
          <p:cNvSpPr/>
          <p:nvPr/>
        </p:nvSpPr>
        <p:spPr>
          <a:xfrm>
            <a:off x="8953851" y="281670"/>
            <a:ext cx="3119855" cy="49500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600" b="1" kern="0" dirty="0">
                <a:solidFill>
                  <a:srgbClr val="000000"/>
                </a:solidFill>
                <a:latin typeface="+mn-ea"/>
                <a:cs typeface="Malgun Gothic Semilight" panose="020B0502040204020203" pitchFamily="34" charset="-127"/>
              </a:rPr>
              <a:t>2. </a:t>
            </a:r>
            <a:r>
              <a:rPr lang="ko-KR" altLang="en-US" sz="1600" b="1" kern="0" dirty="0">
                <a:solidFill>
                  <a:srgbClr val="000000"/>
                </a:solidFill>
                <a:latin typeface="+mn-ea"/>
                <a:cs typeface="Malgun Gothic Semilight" panose="020B0502040204020203" pitchFamily="34" charset="-127"/>
              </a:rPr>
              <a:t>폐기물처리시설 검사신청</a:t>
            </a:r>
            <a:endParaRPr lang="ko-KR" altLang="en-US" sz="1600" b="1" dirty="0">
              <a:solidFill>
                <a:schemeClr val="tx1"/>
              </a:solidFill>
              <a:latin typeface="+mn-ea"/>
              <a:cs typeface="Malgun Gothic Semilight" panose="020B0502040204020203" pitchFamily="34" charset="-127"/>
            </a:endParaRPr>
          </a:p>
        </p:txBody>
      </p:sp>
      <p:sp>
        <p:nvSpPr>
          <p:cNvPr id="17" name="직사각형 16">
            <a:extLst>
              <a:ext uri="{FF2B5EF4-FFF2-40B4-BE49-F238E27FC236}">
                <a16:creationId xmlns:a16="http://schemas.microsoft.com/office/drawing/2014/main" id="{51041FDB-0C11-422E-9F6C-EE9353F5E1AE}"/>
              </a:ext>
            </a:extLst>
          </p:cNvPr>
          <p:cNvSpPr/>
          <p:nvPr/>
        </p:nvSpPr>
        <p:spPr>
          <a:xfrm>
            <a:off x="3843554" y="2454492"/>
            <a:ext cx="569696" cy="9917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" name="직사각형 17">
            <a:extLst>
              <a:ext uri="{FF2B5EF4-FFF2-40B4-BE49-F238E27FC236}">
                <a16:creationId xmlns:a16="http://schemas.microsoft.com/office/drawing/2014/main" id="{A1C5A1CB-0ED2-41D8-BE52-75605017C9E5}"/>
              </a:ext>
            </a:extLst>
          </p:cNvPr>
          <p:cNvSpPr/>
          <p:nvPr/>
        </p:nvSpPr>
        <p:spPr>
          <a:xfrm>
            <a:off x="2697717" y="3558681"/>
            <a:ext cx="312183" cy="6252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9" name="직사각형 18">
            <a:extLst>
              <a:ext uri="{FF2B5EF4-FFF2-40B4-BE49-F238E27FC236}">
                <a16:creationId xmlns:a16="http://schemas.microsoft.com/office/drawing/2014/main" id="{F394FA74-8970-4951-BD97-7F23F4DA4F98}"/>
              </a:ext>
            </a:extLst>
          </p:cNvPr>
          <p:cNvSpPr/>
          <p:nvPr/>
        </p:nvSpPr>
        <p:spPr>
          <a:xfrm>
            <a:off x="4425951" y="3552331"/>
            <a:ext cx="342900" cy="6252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1" name="직사각형 20">
            <a:extLst>
              <a:ext uri="{FF2B5EF4-FFF2-40B4-BE49-F238E27FC236}">
                <a16:creationId xmlns:a16="http://schemas.microsoft.com/office/drawing/2014/main" id="{A6E4DB81-2FA0-4B58-A1B8-EC27282EF2BD}"/>
              </a:ext>
            </a:extLst>
          </p:cNvPr>
          <p:cNvSpPr/>
          <p:nvPr/>
        </p:nvSpPr>
        <p:spPr>
          <a:xfrm>
            <a:off x="4999661" y="3558681"/>
            <a:ext cx="175589" cy="5617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2" name="직사각형 21">
            <a:extLst>
              <a:ext uri="{FF2B5EF4-FFF2-40B4-BE49-F238E27FC236}">
                <a16:creationId xmlns:a16="http://schemas.microsoft.com/office/drawing/2014/main" id="{6085E9F3-C28F-4C8A-B2AA-98F6126390CB}"/>
              </a:ext>
            </a:extLst>
          </p:cNvPr>
          <p:cNvSpPr/>
          <p:nvPr/>
        </p:nvSpPr>
        <p:spPr>
          <a:xfrm>
            <a:off x="7140505" y="1723531"/>
            <a:ext cx="342900" cy="6252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3" name="직사각형 22">
            <a:extLst>
              <a:ext uri="{FF2B5EF4-FFF2-40B4-BE49-F238E27FC236}">
                <a16:creationId xmlns:a16="http://schemas.microsoft.com/office/drawing/2014/main" id="{445AC25B-8CE5-4522-A2C4-CAC64C495641}"/>
              </a:ext>
            </a:extLst>
          </p:cNvPr>
          <p:cNvSpPr/>
          <p:nvPr/>
        </p:nvSpPr>
        <p:spPr>
          <a:xfrm>
            <a:off x="7140504" y="2115728"/>
            <a:ext cx="677615" cy="6252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4" name="직사각형 23">
            <a:extLst>
              <a:ext uri="{FF2B5EF4-FFF2-40B4-BE49-F238E27FC236}">
                <a16:creationId xmlns:a16="http://schemas.microsoft.com/office/drawing/2014/main" id="{6685E8A8-BD42-4720-A210-2DC6F9FCEDC7}"/>
              </a:ext>
            </a:extLst>
          </p:cNvPr>
          <p:cNvSpPr/>
          <p:nvPr/>
        </p:nvSpPr>
        <p:spPr>
          <a:xfrm>
            <a:off x="10255552" y="2328399"/>
            <a:ext cx="338808" cy="4571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7118609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그림 10">
            <a:extLst>
              <a:ext uri="{FF2B5EF4-FFF2-40B4-BE49-F238E27FC236}">
                <a16:creationId xmlns:a16="http://schemas.microsoft.com/office/drawing/2014/main" id="{824EA7BD-4998-46C8-90F2-8EBAD7BB99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8742" y="1506963"/>
            <a:ext cx="8843938" cy="3406140"/>
          </a:xfrm>
          <a:prstGeom prst="rect">
            <a:avLst/>
          </a:prstGeom>
        </p:spPr>
      </p:pic>
      <p:sp>
        <p:nvSpPr>
          <p:cNvPr id="43" name="직사각형 42">
            <a:extLst>
              <a:ext uri="{FF2B5EF4-FFF2-40B4-BE49-F238E27FC236}">
                <a16:creationId xmlns:a16="http://schemas.microsoft.com/office/drawing/2014/main" id="{6E8DA712-E6B9-40CF-8105-64EC160F7771}"/>
              </a:ext>
            </a:extLst>
          </p:cNvPr>
          <p:cNvSpPr/>
          <p:nvPr/>
        </p:nvSpPr>
        <p:spPr>
          <a:xfrm>
            <a:off x="5806911" y="6353666"/>
            <a:ext cx="1008755" cy="18853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tx1"/>
              </a:solidFill>
            </a:endParaRPr>
          </a:p>
        </p:txBody>
      </p:sp>
      <p:sp>
        <p:nvSpPr>
          <p:cNvPr id="98" name="슬라이드 번호 개체 틀 5">
            <a:extLst>
              <a:ext uri="{FF2B5EF4-FFF2-40B4-BE49-F238E27FC236}">
                <a16:creationId xmlns:a16="http://schemas.microsoft.com/office/drawing/2014/main" id="{5EB61810-84ED-4913-902E-CA111E3630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653554" y="6400925"/>
            <a:ext cx="2743200" cy="365125"/>
          </a:xfrm>
          <a:prstGeom prst="rect">
            <a:avLst/>
          </a:prstGeom>
        </p:spPr>
        <p:txBody>
          <a:bodyPr/>
          <a:lstStyle>
            <a:lvl1pPr algn="ctr">
              <a:defRPr sz="1200"/>
            </a:lvl1pPr>
          </a:lstStyle>
          <a:p>
            <a:fld id="{EA4A837C-89E9-4F8E-9A70-A2B75BFE1A07}" type="slidenum">
              <a:rPr lang="ko-KR" altLang="en-US" smtClean="0"/>
              <a:pPr/>
              <a:t>28</a:t>
            </a:fld>
            <a:endParaRPr lang="ko-KR" altLang="en-US" dirty="0"/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1C1EA299-28A1-4C9E-9D37-FBE6678C84B5}"/>
              </a:ext>
            </a:extLst>
          </p:cNvPr>
          <p:cNvSpPr/>
          <p:nvPr/>
        </p:nvSpPr>
        <p:spPr>
          <a:xfrm>
            <a:off x="348173" y="692804"/>
            <a:ext cx="2831255" cy="4223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 latinLnBrk="0">
              <a:lnSpc>
                <a:spcPct val="180000"/>
              </a:lnSpc>
            </a:pPr>
            <a:r>
              <a:rPr lang="ko-KR" altLang="en-US" sz="1400" b="1" spc="-50">
                <a:latin typeface="+mn-ea"/>
                <a:cs typeface="Arial" charset="0"/>
              </a:rPr>
              <a:t>소각시설 검사신청</a:t>
            </a:r>
            <a:endParaRPr lang="ko-KR" altLang="en-US" sz="1400" b="1" spc="-50" dirty="0">
              <a:latin typeface="+mn-ea"/>
              <a:cs typeface="Arial" charset="0"/>
            </a:endParaRPr>
          </a:p>
        </p:txBody>
      </p:sp>
      <p:sp>
        <p:nvSpPr>
          <p:cNvPr id="20" name="직사각형 19">
            <a:extLst>
              <a:ext uri="{FF2B5EF4-FFF2-40B4-BE49-F238E27FC236}">
                <a16:creationId xmlns:a16="http://schemas.microsoft.com/office/drawing/2014/main" id="{0EA6D5FC-1D18-4F5F-8556-A7C9C6D6CC24}"/>
              </a:ext>
            </a:extLst>
          </p:cNvPr>
          <p:cNvSpPr/>
          <p:nvPr/>
        </p:nvSpPr>
        <p:spPr>
          <a:xfrm>
            <a:off x="7947660" y="804863"/>
            <a:ext cx="3896167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000" b="1" spc="-50">
                <a:latin typeface="+mn-ea"/>
                <a:cs typeface="Arial" charset="0"/>
              </a:rPr>
              <a:t>Home &gt; </a:t>
            </a:r>
            <a:r>
              <a:rPr lang="ko-KR" altLang="en-US" sz="1000" b="1" spc="-50">
                <a:latin typeface="+mn-ea"/>
                <a:cs typeface="Arial" charset="0"/>
              </a:rPr>
              <a:t>폐기물처리시설검사 </a:t>
            </a:r>
            <a:r>
              <a:rPr lang="en-US" altLang="ko-KR" sz="1000" b="1" spc="-50">
                <a:latin typeface="+mn-ea"/>
                <a:cs typeface="Arial" charset="0"/>
              </a:rPr>
              <a:t>&gt; </a:t>
            </a:r>
            <a:r>
              <a:rPr lang="ko-KR" altLang="en-US" sz="1000" b="1" spc="-50">
                <a:latin typeface="+mn-ea"/>
                <a:cs typeface="Arial" charset="0"/>
              </a:rPr>
              <a:t>검사신청 관리 </a:t>
            </a:r>
            <a:r>
              <a:rPr lang="en-US" altLang="ko-KR" sz="1000" b="1" spc="-50">
                <a:latin typeface="+mn-ea"/>
                <a:cs typeface="Arial" charset="0"/>
              </a:rPr>
              <a:t>&gt; </a:t>
            </a:r>
            <a:r>
              <a:rPr lang="ko-KR" altLang="en-US" sz="1000" b="1" spc="-50">
                <a:latin typeface="+mn-ea"/>
                <a:cs typeface="Arial" charset="0"/>
              </a:rPr>
              <a:t>소각시설 검사신청</a:t>
            </a:r>
            <a:endParaRPr lang="ko-KR" altLang="en-US" sz="1000"/>
          </a:p>
        </p:txBody>
      </p:sp>
      <p:sp>
        <p:nvSpPr>
          <p:cNvPr id="25" name="타원 24">
            <a:extLst>
              <a:ext uri="{FF2B5EF4-FFF2-40B4-BE49-F238E27FC236}">
                <a16:creationId xmlns:a16="http://schemas.microsoft.com/office/drawing/2014/main" id="{2531F7D6-72BE-4C05-9B41-24E7B544F11D}"/>
              </a:ext>
            </a:extLst>
          </p:cNvPr>
          <p:cNvSpPr/>
          <p:nvPr/>
        </p:nvSpPr>
        <p:spPr>
          <a:xfrm>
            <a:off x="3685824" y="2218527"/>
            <a:ext cx="180000" cy="1800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b="1" dirty="0"/>
              <a:t>1</a:t>
            </a:r>
            <a:endParaRPr lang="ko-KR" altLang="en-US" sz="1000" b="1" dirty="0"/>
          </a:p>
        </p:txBody>
      </p:sp>
      <p:sp>
        <p:nvSpPr>
          <p:cNvPr id="32" name="타원 31">
            <a:extLst>
              <a:ext uri="{FF2B5EF4-FFF2-40B4-BE49-F238E27FC236}">
                <a16:creationId xmlns:a16="http://schemas.microsoft.com/office/drawing/2014/main" id="{2329B29B-3DA2-45B6-BA34-682D9D0B1311}"/>
              </a:ext>
            </a:extLst>
          </p:cNvPr>
          <p:cNvSpPr/>
          <p:nvPr/>
        </p:nvSpPr>
        <p:spPr>
          <a:xfrm>
            <a:off x="5663571" y="3637619"/>
            <a:ext cx="180000" cy="1800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b="1" dirty="0"/>
              <a:t>2</a:t>
            </a:r>
            <a:endParaRPr lang="ko-KR" altLang="en-US" sz="1000" b="1" dirty="0"/>
          </a:p>
        </p:txBody>
      </p:sp>
      <p:sp>
        <p:nvSpPr>
          <p:cNvPr id="35" name="직사각형 34">
            <a:extLst>
              <a:ext uri="{FF2B5EF4-FFF2-40B4-BE49-F238E27FC236}">
                <a16:creationId xmlns:a16="http://schemas.microsoft.com/office/drawing/2014/main" id="{C4A175A0-32B7-498D-B038-5E1A16719536}"/>
              </a:ext>
            </a:extLst>
          </p:cNvPr>
          <p:cNvSpPr/>
          <p:nvPr/>
        </p:nvSpPr>
        <p:spPr>
          <a:xfrm>
            <a:off x="2640671" y="2398527"/>
            <a:ext cx="7372009" cy="711564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6" name="직사각형 35">
            <a:extLst>
              <a:ext uri="{FF2B5EF4-FFF2-40B4-BE49-F238E27FC236}">
                <a16:creationId xmlns:a16="http://schemas.microsoft.com/office/drawing/2014/main" id="{C0851A7E-75DF-4FCA-97CA-68C1A22C891F}"/>
              </a:ext>
            </a:extLst>
          </p:cNvPr>
          <p:cNvSpPr/>
          <p:nvPr/>
        </p:nvSpPr>
        <p:spPr>
          <a:xfrm>
            <a:off x="1526794" y="5063721"/>
            <a:ext cx="7731506" cy="7550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000"/>
              <a:t>①</a:t>
            </a:r>
            <a:r>
              <a:rPr lang="en-US" altLang="ko-KR" sz="1000"/>
              <a:t> </a:t>
            </a:r>
            <a:r>
              <a:rPr lang="ko-KR" altLang="en-US" sz="1000"/>
              <a:t>조회조건을 입력 및 선택한다</a:t>
            </a:r>
            <a:r>
              <a:rPr lang="en-US" altLang="ko-KR" sz="1000"/>
              <a:t>. (</a:t>
            </a:r>
            <a:r>
              <a:rPr lang="ko-KR" altLang="en-US" sz="1000"/>
              <a:t>시도</a:t>
            </a:r>
            <a:r>
              <a:rPr lang="en-US" altLang="ko-KR" sz="1000"/>
              <a:t>/</a:t>
            </a:r>
            <a:r>
              <a:rPr lang="ko-KR" altLang="en-US" sz="1000"/>
              <a:t>시군구</a:t>
            </a:r>
            <a:r>
              <a:rPr lang="en-US" altLang="ko-KR" sz="1000"/>
              <a:t>, </a:t>
            </a:r>
            <a:r>
              <a:rPr lang="ko-KR" altLang="en-US" sz="1000"/>
              <a:t>사업자</a:t>
            </a:r>
            <a:r>
              <a:rPr lang="en-US" altLang="ko-KR" sz="1000"/>
              <a:t>, </a:t>
            </a:r>
            <a:r>
              <a:rPr lang="ko-KR" altLang="en-US" sz="1000"/>
              <a:t>시설종류구분</a:t>
            </a:r>
            <a:r>
              <a:rPr lang="en-US" altLang="ko-KR" sz="1000"/>
              <a:t>, </a:t>
            </a:r>
            <a:r>
              <a:rPr lang="ko-KR" altLang="en-US" sz="1000"/>
              <a:t>검사구분</a:t>
            </a:r>
            <a:r>
              <a:rPr lang="en-US" altLang="ko-KR" sz="1000"/>
              <a:t>, </a:t>
            </a:r>
            <a:r>
              <a:rPr lang="ko-KR" altLang="en-US" sz="1000"/>
              <a:t>신청일</a:t>
            </a:r>
            <a:r>
              <a:rPr lang="en-US" altLang="ko-KR" sz="1000"/>
              <a:t>, </a:t>
            </a:r>
            <a:r>
              <a:rPr lang="ko-KR" altLang="en-US" sz="1000"/>
              <a:t>상태</a:t>
            </a:r>
            <a:r>
              <a:rPr lang="en-US" altLang="ko-KR" sz="1000"/>
              <a:t>) </a:t>
            </a:r>
          </a:p>
          <a:p>
            <a:pPr>
              <a:lnSpc>
                <a:spcPct val="150000"/>
              </a:lnSpc>
            </a:pPr>
            <a:r>
              <a:rPr lang="ko-KR" altLang="en-US" sz="1000"/>
              <a:t>② 조회결과의 등록된 검사신청 중 선택된 항목의 검사신청 상세이력이 하단에 표출된다</a:t>
            </a:r>
            <a:r>
              <a:rPr lang="en-US" altLang="ko-KR" sz="1000"/>
              <a:t>.</a:t>
            </a:r>
          </a:p>
          <a:p>
            <a:pPr>
              <a:lnSpc>
                <a:spcPct val="150000"/>
              </a:lnSpc>
            </a:pPr>
            <a:endParaRPr lang="en-US" altLang="ko-KR" sz="1000"/>
          </a:p>
        </p:txBody>
      </p:sp>
      <p:sp>
        <p:nvSpPr>
          <p:cNvPr id="37" name="직사각형 36">
            <a:extLst>
              <a:ext uri="{FF2B5EF4-FFF2-40B4-BE49-F238E27FC236}">
                <a16:creationId xmlns:a16="http://schemas.microsoft.com/office/drawing/2014/main" id="{E2905875-4812-46E5-B3C6-758EDDFFA848}"/>
              </a:ext>
            </a:extLst>
          </p:cNvPr>
          <p:cNvSpPr/>
          <p:nvPr/>
        </p:nvSpPr>
        <p:spPr>
          <a:xfrm flipV="1">
            <a:off x="5753571" y="3817619"/>
            <a:ext cx="913929" cy="184033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직사각형 12">
            <a:extLst>
              <a:ext uri="{FF2B5EF4-FFF2-40B4-BE49-F238E27FC236}">
                <a16:creationId xmlns:a16="http://schemas.microsoft.com/office/drawing/2014/main" id="{6332DCAE-B9ED-4E1F-A0F0-605E705EB5A9}"/>
              </a:ext>
            </a:extLst>
          </p:cNvPr>
          <p:cNvSpPr/>
          <p:nvPr/>
        </p:nvSpPr>
        <p:spPr>
          <a:xfrm>
            <a:off x="8953851" y="281670"/>
            <a:ext cx="3119855" cy="49500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600" b="1" kern="0" dirty="0">
                <a:solidFill>
                  <a:srgbClr val="000000"/>
                </a:solidFill>
                <a:latin typeface="+mn-ea"/>
                <a:cs typeface="Malgun Gothic Semilight" panose="020B0502040204020203" pitchFamily="34" charset="-127"/>
              </a:rPr>
              <a:t>2. </a:t>
            </a:r>
            <a:r>
              <a:rPr lang="ko-KR" altLang="en-US" sz="1600" b="1" kern="0" dirty="0">
                <a:solidFill>
                  <a:srgbClr val="000000"/>
                </a:solidFill>
                <a:latin typeface="+mn-ea"/>
                <a:cs typeface="Malgun Gothic Semilight" panose="020B0502040204020203" pitchFamily="34" charset="-127"/>
              </a:rPr>
              <a:t>폐기물처리시설 검사신청</a:t>
            </a:r>
            <a:endParaRPr lang="ko-KR" altLang="en-US" sz="1600" b="1" dirty="0">
              <a:solidFill>
                <a:schemeClr val="tx1"/>
              </a:solidFill>
              <a:latin typeface="+mn-ea"/>
              <a:cs typeface="Malgun Gothic Semilight" panose="020B0502040204020203" pitchFamily="34" charset="-127"/>
            </a:endParaRPr>
          </a:p>
        </p:txBody>
      </p:sp>
      <p:sp>
        <p:nvSpPr>
          <p:cNvPr id="14" name="직사각형 13">
            <a:extLst>
              <a:ext uri="{FF2B5EF4-FFF2-40B4-BE49-F238E27FC236}">
                <a16:creationId xmlns:a16="http://schemas.microsoft.com/office/drawing/2014/main" id="{878FC2A5-35F7-4467-92B8-F9949C5C74AA}"/>
              </a:ext>
            </a:extLst>
          </p:cNvPr>
          <p:cNvSpPr/>
          <p:nvPr/>
        </p:nvSpPr>
        <p:spPr>
          <a:xfrm>
            <a:off x="5972480" y="3878373"/>
            <a:ext cx="677615" cy="6252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15FBDD2E-0AFE-47B3-8846-3241BDCA5EDF}"/>
              </a:ext>
            </a:extLst>
          </p:cNvPr>
          <p:cNvSpPr/>
          <p:nvPr/>
        </p:nvSpPr>
        <p:spPr>
          <a:xfrm>
            <a:off x="5962953" y="4031143"/>
            <a:ext cx="677615" cy="42638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4252308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6E1936E1-3DAA-4D18-A0C5-DDA65303DE8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2998" y="1311543"/>
            <a:ext cx="8767826" cy="3618344"/>
          </a:xfrm>
          <a:prstGeom prst="rect">
            <a:avLst/>
          </a:prstGeom>
        </p:spPr>
      </p:pic>
      <p:sp>
        <p:nvSpPr>
          <p:cNvPr id="43" name="직사각형 42">
            <a:extLst>
              <a:ext uri="{FF2B5EF4-FFF2-40B4-BE49-F238E27FC236}">
                <a16:creationId xmlns:a16="http://schemas.microsoft.com/office/drawing/2014/main" id="{6E8DA712-E6B9-40CF-8105-64EC160F7771}"/>
              </a:ext>
            </a:extLst>
          </p:cNvPr>
          <p:cNvSpPr/>
          <p:nvPr/>
        </p:nvSpPr>
        <p:spPr>
          <a:xfrm>
            <a:off x="5806911" y="6353666"/>
            <a:ext cx="1008755" cy="18853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tx1"/>
              </a:solidFill>
            </a:endParaRPr>
          </a:p>
        </p:txBody>
      </p:sp>
      <p:sp>
        <p:nvSpPr>
          <p:cNvPr id="98" name="슬라이드 번호 개체 틀 5">
            <a:extLst>
              <a:ext uri="{FF2B5EF4-FFF2-40B4-BE49-F238E27FC236}">
                <a16:creationId xmlns:a16="http://schemas.microsoft.com/office/drawing/2014/main" id="{5EB61810-84ED-4913-902E-CA111E3630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653554" y="6400925"/>
            <a:ext cx="2743200" cy="365125"/>
          </a:xfrm>
          <a:prstGeom prst="rect">
            <a:avLst/>
          </a:prstGeom>
        </p:spPr>
        <p:txBody>
          <a:bodyPr/>
          <a:lstStyle>
            <a:lvl1pPr algn="ctr">
              <a:defRPr sz="1200"/>
            </a:lvl1pPr>
          </a:lstStyle>
          <a:p>
            <a:fld id="{EA4A837C-89E9-4F8E-9A70-A2B75BFE1A07}" type="slidenum">
              <a:rPr lang="ko-KR" altLang="en-US" smtClean="0"/>
              <a:pPr/>
              <a:t>29</a:t>
            </a:fld>
            <a:endParaRPr lang="ko-KR" altLang="en-US" dirty="0"/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1C1EA299-28A1-4C9E-9D37-FBE6678C84B5}"/>
              </a:ext>
            </a:extLst>
          </p:cNvPr>
          <p:cNvSpPr/>
          <p:nvPr/>
        </p:nvSpPr>
        <p:spPr>
          <a:xfrm>
            <a:off x="348173" y="692804"/>
            <a:ext cx="2831255" cy="4223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 latinLnBrk="0">
              <a:lnSpc>
                <a:spcPct val="180000"/>
              </a:lnSpc>
            </a:pPr>
            <a:r>
              <a:rPr lang="ko-KR" altLang="en-US" sz="1400" b="1" spc="-50">
                <a:latin typeface="+mn-ea"/>
                <a:cs typeface="Arial" charset="0"/>
              </a:rPr>
              <a:t>소각시설 검사신청</a:t>
            </a:r>
            <a:endParaRPr lang="ko-KR" altLang="en-US" sz="1400" b="1" spc="-50" dirty="0">
              <a:latin typeface="+mn-ea"/>
              <a:cs typeface="Arial" charset="0"/>
            </a:endParaRPr>
          </a:p>
        </p:txBody>
      </p:sp>
      <p:sp>
        <p:nvSpPr>
          <p:cNvPr id="20" name="직사각형 19">
            <a:extLst>
              <a:ext uri="{FF2B5EF4-FFF2-40B4-BE49-F238E27FC236}">
                <a16:creationId xmlns:a16="http://schemas.microsoft.com/office/drawing/2014/main" id="{0EA6D5FC-1D18-4F5F-8556-A7C9C6D6CC24}"/>
              </a:ext>
            </a:extLst>
          </p:cNvPr>
          <p:cNvSpPr/>
          <p:nvPr/>
        </p:nvSpPr>
        <p:spPr>
          <a:xfrm>
            <a:off x="7947660" y="804863"/>
            <a:ext cx="3896167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000" b="1" spc="-50">
                <a:latin typeface="+mn-ea"/>
                <a:cs typeface="Arial" charset="0"/>
              </a:rPr>
              <a:t>Home &gt; </a:t>
            </a:r>
            <a:r>
              <a:rPr lang="ko-KR" altLang="en-US" sz="1000" b="1" spc="-50">
                <a:latin typeface="+mn-ea"/>
                <a:cs typeface="Arial" charset="0"/>
              </a:rPr>
              <a:t>폐기물처리시설검사 </a:t>
            </a:r>
            <a:r>
              <a:rPr lang="en-US" altLang="ko-KR" sz="1000" b="1" spc="-50">
                <a:latin typeface="+mn-ea"/>
                <a:cs typeface="Arial" charset="0"/>
              </a:rPr>
              <a:t>&gt; </a:t>
            </a:r>
            <a:r>
              <a:rPr lang="ko-KR" altLang="en-US" sz="1000" b="1" spc="-50">
                <a:latin typeface="+mn-ea"/>
                <a:cs typeface="Arial" charset="0"/>
              </a:rPr>
              <a:t>검사신청 관리 </a:t>
            </a:r>
            <a:r>
              <a:rPr lang="en-US" altLang="ko-KR" sz="1000" b="1" spc="-50">
                <a:latin typeface="+mn-ea"/>
                <a:cs typeface="Arial" charset="0"/>
              </a:rPr>
              <a:t>&gt; </a:t>
            </a:r>
            <a:r>
              <a:rPr lang="ko-KR" altLang="en-US" sz="1000" b="1" spc="-50">
                <a:latin typeface="+mn-ea"/>
                <a:cs typeface="Arial" charset="0"/>
              </a:rPr>
              <a:t>소각시설 검사신청</a:t>
            </a:r>
            <a:endParaRPr lang="ko-KR" altLang="en-US" sz="1000"/>
          </a:p>
        </p:txBody>
      </p:sp>
      <p:sp>
        <p:nvSpPr>
          <p:cNvPr id="25" name="타원 24">
            <a:extLst>
              <a:ext uri="{FF2B5EF4-FFF2-40B4-BE49-F238E27FC236}">
                <a16:creationId xmlns:a16="http://schemas.microsoft.com/office/drawing/2014/main" id="{2531F7D6-72BE-4C05-9B41-24E7B544F11D}"/>
              </a:ext>
            </a:extLst>
          </p:cNvPr>
          <p:cNvSpPr/>
          <p:nvPr/>
        </p:nvSpPr>
        <p:spPr>
          <a:xfrm>
            <a:off x="3922044" y="1989927"/>
            <a:ext cx="180000" cy="1800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b="1" dirty="0"/>
              <a:t>1</a:t>
            </a:r>
            <a:endParaRPr lang="ko-KR" altLang="en-US" sz="1000" b="1" dirty="0"/>
          </a:p>
        </p:txBody>
      </p:sp>
      <p:sp>
        <p:nvSpPr>
          <p:cNvPr id="32" name="타원 31">
            <a:extLst>
              <a:ext uri="{FF2B5EF4-FFF2-40B4-BE49-F238E27FC236}">
                <a16:creationId xmlns:a16="http://schemas.microsoft.com/office/drawing/2014/main" id="{2329B29B-3DA2-45B6-BA34-682D9D0B1311}"/>
              </a:ext>
            </a:extLst>
          </p:cNvPr>
          <p:cNvSpPr/>
          <p:nvPr/>
        </p:nvSpPr>
        <p:spPr>
          <a:xfrm>
            <a:off x="3377571" y="4213002"/>
            <a:ext cx="180000" cy="1800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b="1" dirty="0"/>
              <a:t>2</a:t>
            </a:r>
            <a:endParaRPr lang="ko-KR" altLang="en-US" sz="1000" b="1" dirty="0"/>
          </a:p>
        </p:txBody>
      </p:sp>
      <p:sp>
        <p:nvSpPr>
          <p:cNvPr id="36" name="직사각형 35">
            <a:extLst>
              <a:ext uri="{FF2B5EF4-FFF2-40B4-BE49-F238E27FC236}">
                <a16:creationId xmlns:a16="http://schemas.microsoft.com/office/drawing/2014/main" id="{C0851A7E-75DF-4FCA-97CA-68C1A22C891F}"/>
              </a:ext>
            </a:extLst>
          </p:cNvPr>
          <p:cNvSpPr/>
          <p:nvPr/>
        </p:nvSpPr>
        <p:spPr>
          <a:xfrm>
            <a:off x="1173522" y="5339794"/>
            <a:ext cx="7731506" cy="5242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000"/>
              <a:t>①</a:t>
            </a:r>
            <a:r>
              <a:rPr lang="en-US" altLang="ko-KR" sz="1000"/>
              <a:t> </a:t>
            </a:r>
            <a:r>
              <a:rPr lang="ko-KR" altLang="en-US" sz="1000"/>
              <a:t>선택된 검사신청내용 상세화면이 표출된 화면이다</a:t>
            </a:r>
            <a:endParaRPr lang="en-US" altLang="ko-KR" sz="1000"/>
          </a:p>
          <a:p>
            <a:pPr>
              <a:lnSpc>
                <a:spcPct val="150000"/>
              </a:lnSpc>
            </a:pPr>
            <a:r>
              <a:rPr lang="ko-KR" altLang="en-US" sz="1000"/>
              <a:t>② 신청내용 검사기관 선택 후 검사 희망일 일자 </a:t>
            </a:r>
            <a:r>
              <a:rPr lang="en-US" altLang="ko-KR" sz="1000"/>
              <a:t>3</a:t>
            </a:r>
            <a:r>
              <a:rPr lang="ko-KR" altLang="en-US" sz="1000"/>
              <a:t>개를 등록한다</a:t>
            </a:r>
            <a:r>
              <a:rPr lang="en-US" altLang="ko-KR" sz="1000"/>
              <a:t>.</a:t>
            </a:r>
          </a:p>
        </p:txBody>
      </p:sp>
      <p:sp>
        <p:nvSpPr>
          <p:cNvPr id="37" name="직사각형 36">
            <a:extLst>
              <a:ext uri="{FF2B5EF4-FFF2-40B4-BE49-F238E27FC236}">
                <a16:creationId xmlns:a16="http://schemas.microsoft.com/office/drawing/2014/main" id="{E2905875-4812-46E5-B3C6-758EDDFFA848}"/>
              </a:ext>
            </a:extLst>
          </p:cNvPr>
          <p:cNvSpPr/>
          <p:nvPr/>
        </p:nvSpPr>
        <p:spPr>
          <a:xfrm flipV="1">
            <a:off x="3179428" y="4436836"/>
            <a:ext cx="3411872" cy="403036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직사각형 11">
            <a:extLst>
              <a:ext uri="{FF2B5EF4-FFF2-40B4-BE49-F238E27FC236}">
                <a16:creationId xmlns:a16="http://schemas.microsoft.com/office/drawing/2014/main" id="{38D4C7D1-A5E0-4741-B90E-62266A0602BF}"/>
              </a:ext>
            </a:extLst>
          </p:cNvPr>
          <p:cNvSpPr/>
          <p:nvPr/>
        </p:nvSpPr>
        <p:spPr>
          <a:xfrm>
            <a:off x="8953851" y="281670"/>
            <a:ext cx="3119855" cy="49500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600" b="1" kern="0" dirty="0">
                <a:solidFill>
                  <a:srgbClr val="000000"/>
                </a:solidFill>
                <a:latin typeface="+mn-ea"/>
                <a:cs typeface="Malgun Gothic Semilight" panose="020B0502040204020203" pitchFamily="34" charset="-127"/>
              </a:rPr>
              <a:t>2. </a:t>
            </a:r>
            <a:r>
              <a:rPr lang="ko-KR" altLang="en-US" sz="1600" b="1" kern="0" dirty="0">
                <a:solidFill>
                  <a:srgbClr val="000000"/>
                </a:solidFill>
                <a:latin typeface="+mn-ea"/>
                <a:cs typeface="Malgun Gothic Semilight" panose="020B0502040204020203" pitchFamily="34" charset="-127"/>
              </a:rPr>
              <a:t>폐기물처리시설 검사신청</a:t>
            </a:r>
            <a:endParaRPr lang="ko-KR" altLang="en-US" sz="1600" b="1" dirty="0">
              <a:solidFill>
                <a:schemeClr val="tx1"/>
              </a:solidFill>
              <a:latin typeface="+mn-ea"/>
              <a:cs typeface="Malgun Gothic Semilight" panose="020B0502040204020203" pitchFamily="34" charset="-127"/>
            </a:endParaRPr>
          </a:p>
        </p:txBody>
      </p:sp>
      <p:sp>
        <p:nvSpPr>
          <p:cNvPr id="13" name="직사각형 12">
            <a:extLst>
              <a:ext uri="{FF2B5EF4-FFF2-40B4-BE49-F238E27FC236}">
                <a16:creationId xmlns:a16="http://schemas.microsoft.com/office/drawing/2014/main" id="{790EE0B3-1394-4854-AEDE-BAD3E9F0185E}"/>
              </a:ext>
            </a:extLst>
          </p:cNvPr>
          <p:cNvSpPr/>
          <p:nvPr/>
        </p:nvSpPr>
        <p:spPr>
          <a:xfrm>
            <a:off x="3975939" y="3385038"/>
            <a:ext cx="677615" cy="6252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직사각형 13">
            <a:extLst>
              <a:ext uri="{FF2B5EF4-FFF2-40B4-BE49-F238E27FC236}">
                <a16:creationId xmlns:a16="http://schemas.microsoft.com/office/drawing/2014/main" id="{8A7F0A1A-A134-46CF-87AA-A4BD7D1D7D1A}"/>
              </a:ext>
            </a:extLst>
          </p:cNvPr>
          <p:cNvSpPr/>
          <p:nvPr/>
        </p:nvSpPr>
        <p:spPr>
          <a:xfrm>
            <a:off x="3975938" y="3581417"/>
            <a:ext cx="677615" cy="6252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6491137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직사각형 1">
            <a:extLst>
              <a:ext uri="{FF2B5EF4-FFF2-40B4-BE49-F238E27FC236}">
                <a16:creationId xmlns:a16="http://schemas.microsoft.com/office/drawing/2014/main" id="{8391014A-1BD3-4E27-8669-6CB70DCF7999}"/>
              </a:ext>
            </a:extLst>
          </p:cNvPr>
          <p:cNvSpPr/>
          <p:nvPr/>
        </p:nvSpPr>
        <p:spPr>
          <a:xfrm>
            <a:off x="348173" y="776677"/>
            <a:ext cx="5290627" cy="4223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 latinLnBrk="0">
              <a:lnSpc>
                <a:spcPct val="180000"/>
              </a:lnSpc>
            </a:pPr>
            <a:r>
              <a:rPr lang="en-US" altLang="ko-KR" sz="1400" b="1" spc="-5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Arial" charset="0"/>
              </a:rPr>
              <a:t>&lt;</a:t>
            </a:r>
            <a:r>
              <a:rPr lang="ko-KR" altLang="en-US" sz="1400" b="1" spc="-5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Arial" charset="0"/>
              </a:rPr>
              <a:t>시스템 정의</a:t>
            </a:r>
            <a:r>
              <a:rPr lang="en-US" altLang="ko-KR" sz="1400" b="1" spc="-5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cs typeface="Arial" charset="0"/>
              </a:rPr>
              <a:t>&gt;</a:t>
            </a:r>
            <a:endParaRPr lang="ko-KR" altLang="en-US" sz="1400" b="1" spc="-5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  <a:cs typeface="Arial" charset="0"/>
            </a:endParaRPr>
          </a:p>
        </p:txBody>
      </p:sp>
      <p:sp>
        <p:nvSpPr>
          <p:cNvPr id="43" name="직사각형 42">
            <a:extLst>
              <a:ext uri="{FF2B5EF4-FFF2-40B4-BE49-F238E27FC236}">
                <a16:creationId xmlns:a16="http://schemas.microsoft.com/office/drawing/2014/main" id="{6E8DA712-E6B9-40CF-8105-64EC160F7771}"/>
              </a:ext>
            </a:extLst>
          </p:cNvPr>
          <p:cNvSpPr/>
          <p:nvPr/>
        </p:nvSpPr>
        <p:spPr>
          <a:xfrm>
            <a:off x="5806911" y="6353666"/>
            <a:ext cx="1008755" cy="18853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tx1"/>
              </a:solidFill>
            </a:endParaRPr>
          </a:p>
        </p:txBody>
      </p:sp>
      <p:sp>
        <p:nvSpPr>
          <p:cNvPr id="94" name="Text Box 56">
            <a:extLst>
              <a:ext uri="{FF2B5EF4-FFF2-40B4-BE49-F238E27FC236}">
                <a16:creationId xmlns:a16="http://schemas.microsoft.com/office/drawing/2014/main" id="{6C30DF63-A31F-41E4-90F1-0BCF016DD5C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9354" y="2202547"/>
            <a:ext cx="7348462" cy="8674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t">
            <a:spAutoFit/>
            <a:scene3d>
              <a:camera prst="orthographicFront"/>
              <a:lightRig rig="threePt" dir="t"/>
            </a:scene3d>
            <a:sp3d>
              <a:bevelT w="1270"/>
            </a:sp3d>
          </a:bodyPr>
          <a:lstStyle>
            <a:defPPr>
              <a:defRPr lang="ko-KR"/>
            </a:defPPr>
            <a:lvl1pPr marL="85725" indent="-85725" eaLnBrk="0" latinLnBrk="0" hangingPunct="0">
              <a:spcBef>
                <a:spcPts val="600"/>
              </a:spcBef>
              <a:buClr>
                <a:prstClr val="white">
                  <a:lumMod val="65000"/>
                </a:prstClr>
              </a:buClr>
              <a:buSzPct val="80000"/>
              <a:buFont typeface="Wingdings" panose="05000000000000000000" pitchFamily="2" charset="2"/>
              <a:buChar char="§"/>
              <a:defRPr sz="1400" spc="-50">
                <a:solidFill>
                  <a:prstClr val="black">
                    <a:lumMod val="65000"/>
                    <a:lumOff val="35000"/>
                  </a:prstClr>
                </a:solidFill>
                <a:latin typeface="Rix모던고딕 M" panose="02020603020101020101" pitchFamily="18" charset="-127"/>
                <a:ea typeface="Rix모던고딕 M" panose="02020603020101020101" pitchFamily="18" charset="-127"/>
                <a:cs typeface="Arial" charset="0"/>
              </a:defRPr>
            </a:lvl1pPr>
          </a:lstStyle>
          <a:p>
            <a:pPr marL="0" indent="0">
              <a:lnSpc>
                <a:spcPct val="130000"/>
              </a:lnSpc>
              <a:spcBef>
                <a:spcPts val="500"/>
              </a:spcBef>
              <a:buNone/>
            </a:pPr>
            <a:r>
              <a:rPr lang="ko-KR" altLang="en-US" b="1">
                <a:latin typeface="+mn-ea"/>
                <a:ea typeface="+mn-ea"/>
              </a:rPr>
              <a:t>● 법적 근거</a:t>
            </a:r>
            <a:endParaRPr lang="en-US" altLang="ko-KR" b="1">
              <a:latin typeface="+mn-ea"/>
              <a:ea typeface="+mn-ea"/>
            </a:endParaRPr>
          </a:p>
          <a:p>
            <a:pPr marL="135620" indent="0">
              <a:spcBef>
                <a:spcPts val="899"/>
              </a:spcBef>
              <a:buNone/>
            </a:pPr>
            <a:r>
              <a:rPr lang="en-US" altLang="ko-KR" sz="1200" b="1" spc="-163">
                <a:latin typeface="+mn-ea"/>
                <a:ea typeface="+mn-ea"/>
                <a:cs typeface="Malgun Gothic"/>
              </a:rPr>
              <a:t>- </a:t>
            </a:r>
            <a:r>
              <a:rPr lang="ko-KR" altLang="en-US" sz="1200" b="1" spc="-163">
                <a:latin typeface="+mn-ea"/>
                <a:ea typeface="+mn-ea"/>
                <a:cs typeface="Malgun Gothic"/>
              </a:rPr>
              <a:t>폐</a:t>
            </a:r>
            <a:r>
              <a:rPr lang="ko-KR" altLang="en-US" sz="1200" b="1" spc="-177">
                <a:latin typeface="+mn-ea"/>
                <a:ea typeface="+mn-ea"/>
                <a:cs typeface="Malgun Gothic"/>
              </a:rPr>
              <a:t>기물</a:t>
            </a:r>
            <a:r>
              <a:rPr lang="ko-KR" altLang="en-US" sz="1200" b="1" spc="-163">
                <a:latin typeface="+mn-ea"/>
                <a:ea typeface="+mn-ea"/>
                <a:cs typeface="Malgun Gothic"/>
              </a:rPr>
              <a:t>관</a:t>
            </a:r>
            <a:r>
              <a:rPr lang="ko-KR" altLang="en-US" sz="1200" b="1" spc="-177">
                <a:latin typeface="+mn-ea"/>
                <a:ea typeface="+mn-ea"/>
                <a:cs typeface="Malgun Gothic"/>
              </a:rPr>
              <a:t>리</a:t>
            </a:r>
            <a:r>
              <a:rPr lang="ko-KR" altLang="en-US" sz="1200" b="1">
                <a:latin typeface="+mn-ea"/>
                <a:ea typeface="+mn-ea"/>
                <a:cs typeface="Malgun Gothic"/>
              </a:rPr>
              <a:t>법</a:t>
            </a:r>
            <a:r>
              <a:rPr lang="ko-KR" altLang="en-US" sz="1200" b="1" spc="-68">
                <a:latin typeface="+mn-ea"/>
                <a:ea typeface="+mn-ea"/>
                <a:cs typeface="Malgun Gothic"/>
              </a:rPr>
              <a:t> </a:t>
            </a:r>
            <a:r>
              <a:rPr lang="ko-KR" altLang="en-US" sz="1200" b="1" spc="-177">
                <a:latin typeface="+mn-ea"/>
                <a:ea typeface="+mn-ea"/>
                <a:cs typeface="Malgun Gothic"/>
              </a:rPr>
              <a:t>제</a:t>
            </a:r>
            <a:r>
              <a:rPr lang="en-US" altLang="ko-KR" sz="1200" b="1" spc="-145">
                <a:latin typeface="+mn-ea"/>
                <a:ea typeface="+mn-ea"/>
                <a:cs typeface="Malgun Gothic"/>
              </a:rPr>
              <a:t>30</a:t>
            </a:r>
            <a:r>
              <a:rPr lang="ko-KR" altLang="en-US" sz="1200" b="1" spc="-177">
                <a:latin typeface="+mn-ea"/>
                <a:ea typeface="+mn-ea"/>
                <a:cs typeface="Malgun Gothic"/>
              </a:rPr>
              <a:t>조</a:t>
            </a:r>
            <a:r>
              <a:rPr lang="en-US" altLang="ko-KR" sz="1200" b="1" spc="-41">
                <a:latin typeface="+mn-ea"/>
                <a:ea typeface="+mn-ea"/>
                <a:cs typeface="Malgun Gothic"/>
              </a:rPr>
              <a:t>(</a:t>
            </a:r>
            <a:r>
              <a:rPr lang="ko-KR" altLang="en-US" sz="1200" b="1" spc="-177">
                <a:latin typeface="+mn-ea"/>
                <a:ea typeface="+mn-ea"/>
                <a:cs typeface="Malgun Gothic"/>
              </a:rPr>
              <a:t>폐기</a:t>
            </a:r>
            <a:r>
              <a:rPr lang="ko-KR" altLang="en-US" sz="1200" b="1" spc="-163">
                <a:latin typeface="+mn-ea"/>
                <a:ea typeface="+mn-ea"/>
                <a:cs typeface="Malgun Gothic"/>
              </a:rPr>
              <a:t>물</a:t>
            </a:r>
            <a:r>
              <a:rPr lang="ko-KR" altLang="en-US" sz="1200" b="1" spc="-177">
                <a:latin typeface="+mn-ea"/>
                <a:ea typeface="+mn-ea"/>
                <a:cs typeface="Malgun Gothic"/>
              </a:rPr>
              <a:t>처리</a:t>
            </a:r>
            <a:r>
              <a:rPr lang="ko-KR" altLang="en-US" sz="1200" b="1" spc="-163">
                <a:latin typeface="+mn-ea"/>
                <a:ea typeface="+mn-ea"/>
                <a:cs typeface="Malgun Gothic"/>
              </a:rPr>
              <a:t>시</a:t>
            </a:r>
            <a:r>
              <a:rPr lang="ko-KR" altLang="en-US" sz="1200" b="1" spc="-177">
                <a:latin typeface="+mn-ea"/>
                <a:ea typeface="+mn-ea"/>
                <a:cs typeface="Malgun Gothic"/>
              </a:rPr>
              <a:t>설</a:t>
            </a:r>
            <a:r>
              <a:rPr lang="ko-KR" altLang="en-US" sz="1200" b="1">
                <a:latin typeface="+mn-ea"/>
                <a:ea typeface="+mn-ea"/>
                <a:cs typeface="Malgun Gothic"/>
              </a:rPr>
              <a:t>의</a:t>
            </a:r>
            <a:r>
              <a:rPr lang="ko-KR" altLang="en-US" sz="1200" b="1" spc="-68">
                <a:latin typeface="+mn-ea"/>
                <a:ea typeface="+mn-ea"/>
                <a:cs typeface="Malgun Gothic"/>
              </a:rPr>
              <a:t> </a:t>
            </a:r>
            <a:r>
              <a:rPr lang="ko-KR" altLang="en-US" sz="1200" b="1" spc="-177">
                <a:latin typeface="+mn-ea"/>
                <a:ea typeface="+mn-ea"/>
                <a:cs typeface="Malgun Gothic"/>
              </a:rPr>
              <a:t>검</a:t>
            </a:r>
            <a:r>
              <a:rPr lang="ko-KR" altLang="en-US" sz="1200" b="1" spc="-163">
                <a:latin typeface="+mn-ea"/>
                <a:ea typeface="+mn-ea"/>
                <a:cs typeface="Malgun Gothic"/>
              </a:rPr>
              <a:t>사</a:t>
            </a:r>
            <a:r>
              <a:rPr lang="en-US" altLang="ko-KR" sz="1200" b="1" spc="9">
                <a:latin typeface="+mn-ea"/>
                <a:ea typeface="+mn-ea"/>
                <a:cs typeface="Malgun Gothic"/>
              </a:rPr>
              <a:t>)</a:t>
            </a:r>
            <a:endParaRPr lang="ko-KR" altLang="en-US" sz="1200" b="1">
              <a:latin typeface="+mn-ea"/>
              <a:ea typeface="+mn-ea"/>
              <a:cs typeface="Malgun Gothic"/>
            </a:endParaRPr>
          </a:p>
          <a:p>
            <a:pPr marL="135620" indent="0">
              <a:spcBef>
                <a:spcPts val="762"/>
              </a:spcBef>
              <a:buNone/>
            </a:pPr>
            <a:r>
              <a:rPr lang="en-US" altLang="ko-KR" sz="1200" b="1" spc="113">
                <a:latin typeface="+mn-ea"/>
                <a:ea typeface="+mn-ea"/>
                <a:cs typeface="Malgun Gothic"/>
              </a:rPr>
              <a:t>-</a:t>
            </a:r>
            <a:r>
              <a:rPr lang="ko-KR" altLang="en-US" sz="1200" b="1" spc="-154">
                <a:latin typeface="+mn-ea"/>
                <a:ea typeface="+mn-ea"/>
                <a:cs typeface="Malgun Gothic"/>
              </a:rPr>
              <a:t>국립환경과학원고시</a:t>
            </a:r>
            <a:r>
              <a:rPr lang="ko-KR" altLang="en-US" sz="1200" b="1" spc="-64">
                <a:latin typeface="+mn-ea"/>
                <a:ea typeface="+mn-ea"/>
                <a:cs typeface="Malgun Gothic"/>
              </a:rPr>
              <a:t> </a:t>
            </a:r>
            <a:r>
              <a:rPr lang="ko-KR" altLang="en-US" sz="1200" b="1" spc="-118">
                <a:latin typeface="+mn-ea"/>
                <a:ea typeface="+mn-ea"/>
                <a:cs typeface="Malgun Gothic"/>
              </a:rPr>
              <a:t>제</a:t>
            </a:r>
            <a:r>
              <a:rPr lang="en-US" altLang="ko-KR" sz="1200" b="1" spc="-118">
                <a:latin typeface="+mn-ea"/>
                <a:ea typeface="+mn-ea"/>
                <a:cs typeface="Malgun Gothic"/>
              </a:rPr>
              <a:t>2023-14</a:t>
            </a:r>
            <a:r>
              <a:rPr lang="ko-KR" altLang="en-US" sz="1200" b="1" spc="-118">
                <a:latin typeface="+mn-ea"/>
                <a:ea typeface="+mn-ea"/>
                <a:cs typeface="Malgun Gothic"/>
              </a:rPr>
              <a:t>호</a:t>
            </a:r>
            <a:r>
              <a:rPr lang="en-US" altLang="ko-KR" sz="1200" b="1" spc="-118">
                <a:latin typeface="+mn-ea"/>
                <a:ea typeface="+mn-ea"/>
                <a:cs typeface="Malgun Gothic"/>
              </a:rPr>
              <a:t>,</a:t>
            </a:r>
            <a:r>
              <a:rPr lang="ko-KR" altLang="en-US" sz="1200" b="1" spc="64">
                <a:latin typeface="+mn-ea"/>
                <a:ea typeface="+mn-ea"/>
                <a:cs typeface="Malgun Gothic"/>
              </a:rPr>
              <a:t> </a:t>
            </a:r>
            <a:r>
              <a:rPr lang="en-US" altLang="ko-KR" sz="1200" b="1" spc="-109">
                <a:latin typeface="+mn-ea"/>
                <a:ea typeface="+mn-ea"/>
                <a:cs typeface="Malgun Gothic"/>
              </a:rPr>
              <a:t>2023.</a:t>
            </a:r>
            <a:r>
              <a:rPr lang="ko-KR" altLang="en-US" sz="1200" b="1" spc="64">
                <a:latin typeface="+mn-ea"/>
                <a:ea typeface="+mn-ea"/>
                <a:cs typeface="Malgun Gothic"/>
              </a:rPr>
              <a:t> </a:t>
            </a:r>
            <a:r>
              <a:rPr lang="en-US" altLang="ko-KR" sz="1200" b="1" spc="-41">
                <a:latin typeface="+mn-ea"/>
                <a:ea typeface="+mn-ea"/>
                <a:cs typeface="Malgun Gothic"/>
              </a:rPr>
              <a:t>5.</a:t>
            </a:r>
            <a:r>
              <a:rPr lang="ko-KR" altLang="en-US" sz="1200" b="1" spc="64">
                <a:latin typeface="+mn-ea"/>
                <a:ea typeface="+mn-ea"/>
                <a:cs typeface="Malgun Gothic"/>
              </a:rPr>
              <a:t> </a:t>
            </a:r>
            <a:r>
              <a:rPr lang="en-US" altLang="ko-KR" sz="1200" b="1" spc="-59">
                <a:latin typeface="+mn-ea"/>
                <a:ea typeface="+mn-ea"/>
                <a:cs typeface="Malgun Gothic"/>
              </a:rPr>
              <a:t>10.,</a:t>
            </a:r>
            <a:r>
              <a:rPr lang="ko-KR" altLang="en-US" sz="1200" b="1" spc="59">
                <a:latin typeface="+mn-ea"/>
                <a:ea typeface="+mn-ea"/>
                <a:cs typeface="Malgun Gothic"/>
              </a:rPr>
              <a:t> </a:t>
            </a:r>
            <a:r>
              <a:rPr lang="ko-KR" altLang="en-US" sz="1200" b="1" spc="-132">
                <a:latin typeface="+mn-ea"/>
                <a:ea typeface="+mn-ea"/>
                <a:cs typeface="Malgun Gothic"/>
              </a:rPr>
              <a:t>일부개정</a:t>
            </a:r>
            <a:r>
              <a:rPr lang="en-US" altLang="ko-KR" sz="1200" b="1" spc="-132">
                <a:latin typeface="+mn-ea"/>
                <a:ea typeface="+mn-ea"/>
                <a:cs typeface="Malgun Gothic"/>
              </a:rPr>
              <a:t>]</a:t>
            </a:r>
            <a:endParaRPr lang="ko-KR" altLang="en-US" sz="1200" b="1">
              <a:latin typeface="+mn-ea"/>
              <a:ea typeface="+mn-ea"/>
              <a:cs typeface="Malgun Gothic"/>
            </a:endParaRPr>
          </a:p>
        </p:txBody>
      </p:sp>
      <p:sp>
        <p:nvSpPr>
          <p:cNvPr id="96" name="Text Box 56">
            <a:extLst>
              <a:ext uri="{FF2B5EF4-FFF2-40B4-BE49-F238E27FC236}">
                <a16:creationId xmlns:a16="http://schemas.microsoft.com/office/drawing/2014/main" id="{6C30DF63-A31F-41E4-90F1-0BCF016DD5C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9354" y="1312492"/>
            <a:ext cx="11202682" cy="4950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t">
            <a:spAutoFit/>
            <a:scene3d>
              <a:camera prst="orthographicFront"/>
              <a:lightRig rig="threePt" dir="t"/>
            </a:scene3d>
            <a:sp3d>
              <a:bevelT w="1270"/>
            </a:sp3d>
          </a:bodyPr>
          <a:lstStyle>
            <a:defPPr>
              <a:defRPr lang="ko-KR"/>
            </a:defPPr>
            <a:lvl1pPr marL="85725" indent="-85725" eaLnBrk="0" latinLnBrk="0" hangingPunct="0">
              <a:spcBef>
                <a:spcPts val="600"/>
              </a:spcBef>
              <a:buClr>
                <a:prstClr val="white">
                  <a:lumMod val="65000"/>
                </a:prstClr>
              </a:buClr>
              <a:buSzPct val="80000"/>
              <a:buFont typeface="Wingdings" panose="05000000000000000000" pitchFamily="2" charset="2"/>
              <a:buChar char="§"/>
              <a:defRPr sz="1400" spc="-50">
                <a:solidFill>
                  <a:prstClr val="black">
                    <a:lumMod val="65000"/>
                    <a:lumOff val="35000"/>
                  </a:prstClr>
                </a:solidFill>
                <a:latin typeface="Rix모던고딕 M" panose="02020603020101020101" pitchFamily="18" charset="-127"/>
                <a:ea typeface="Rix모던고딕 M" panose="02020603020101020101" pitchFamily="18" charset="-127"/>
                <a:cs typeface="Arial" charset="0"/>
              </a:defRPr>
            </a:lvl1pPr>
          </a:lstStyle>
          <a:p>
            <a:pPr marL="0" indent="0">
              <a:spcBef>
                <a:spcPts val="500"/>
              </a:spcBef>
              <a:buNone/>
            </a:pPr>
            <a:r>
              <a:rPr lang="ko-KR" altLang="en-US" b="1">
                <a:latin typeface="+mn-ea"/>
                <a:ea typeface="+mn-ea"/>
              </a:rPr>
              <a:t>● </a:t>
            </a:r>
            <a:r>
              <a:rPr lang="ko-KR" altLang="en-US" b="1" spc="-118">
                <a:latin typeface="+mn-ea"/>
                <a:ea typeface="+mn-ea"/>
                <a:cs typeface="Malgun Gothic"/>
              </a:rPr>
              <a:t>폐기물처리시설의</a:t>
            </a:r>
            <a:r>
              <a:rPr lang="ko-KR" altLang="en-US" b="1" spc="-113">
                <a:latin typeface="+mn-ea"/>
                <a:ea typeface="+mn-ea"/>
                <a:cs typeface="Malgun Gothic"/>
              </a:rPr>
              <a:t> </a:t>
            </a:r>
            <a:r>
              <a:rPr lang="ko-KR" altLang="en-US" b="1" spc="-103">
                <a:latin typeface="+mn-ea"/>
                <a:ea typeface="+mn-ea"/>
                <a:cs typeface="Malgun Gothic"/>
              </a:rPr>
              <a:t>검사업무를 </a:t>
            </a:r>
            <a:r>
              <a:rPr lang="ko-KR" altLang="en-US" b="1" spc="-123">
                <a:latin typeface="+mn-ea"/>
                <a:ea typeface="+mn-ea"/>
                <a:cs typeface="Malgun Gothic"/>
              </a:rPr>
              <a:t>지속</a:t>
            </a:r>
            <a:r>
              <a:rPr lang="en-US" altLang="ko-KR" b="1" spc="-123">
                <a:latin typeface="+mn-ea"/>
                <a:ea typeface="+mn-ea"/>
                <a:cs typeface="MS UI Gothic"/>
              </a:rPr>
              <a:t>‧</a:t>
            </a:r>
            <a:r>
              <a:rPr lang="ko-KR" altLang="en-US" b="1" spc="-123">
                <a:latin typeface="+mn-ea"/>
                <a:ea typeface="+mn-ea"/>
                <a:cs typeface="Malgun Gothic"/>
              </a:rPr>
              <a:t>안정적으로</a:t>
            </a:r>
            <a:r>
              <a:rPr lang="ko-KR" altLang="en-US" b="1" spc="-118">
                <a:latin typeface="+mn-ea"/>
                <a:ea typeface="+mn-ea"/>
                <a:cs typeface="Malgun Gothic"/>
              </a:rPr>
              <a:t> </a:t>
            </a:r>
            <a:r>
              <a:rPr lang="ko-KR" altLang="en-US" b="1" spc="-100">
                <a:latin typeface="+mn-ea"/>
                <a:ea typeface="+mn-ea"/>
                <a:cs typeface="Malgun Gothic"/>
              </a:rPr>
              <a:t>수행하기 </a:t>
            </a:r>
            <a:r>
              <a:rPr lang="ko-KR" altLang="en-US" b="1" spc="-59">
                <a:latin typeface="+mn-ea"/>
                <a:ea typeface="+mn-ea"/>
                <a:cs typeface="Malgun Gothic"/>
              </a:rPr>
              <a:t>위한 </a:t>
            </a:r>
            <a:r>
              <a:rPr lang="ko-KR" altLang="en-US" b="1" spc="-100">
                <a:latin typeface="+mn-ea"/>
                <a:ea typeface="+mn-ea"/>
                <a:cs typeface="Malgun Gothic"/>
              </a:rPr>
              <a:t>법정업무 </a:t>
            </a:r>
            <a:r>
              <a:rPr lang="ko-KR" altLang="en-US" b="1" spc="-59">
                <a:latin typeface="+mn-ea"/>
                <a:ea typeface="+mn-ea"/>
                <a:cs typeface="Malgun Gothic"/>
              </a:rPr>
              <a:t>처리 </a:t>
            </a:r>
            <a:r>
              <a:rPr lang="ko-KR" altLang="en-US" b="1" spc="-109">
                <a:latin typeface="+mn-ea"/>
                <a:ea typeface="+mn-ea"/>
                <a:cs typeface="Malgun Gothic"/>
              </a:rPr>
              <a:t>시스템으로서 </a:t>
            </a:r>
            <a:r>
              <a:rPr lang="ko-KR" altLang="en-US" b="1" spc="-113">
                <a:latin typeface="+mn-ea"/>
                <a:ea typeface="+mn-ea"/>
                <a:cs typeface="Malgun Gothic"/>
              </a:rPr>
              <a:t>처리시설사업자</a:t>
            </a:r>
            <a:r>
              <a:rPr lang="en-US" altLang="ko-KR" b="1" spc="-113">
                <a:latin typeface="+mn-ea"/>
                <a:ea typeface="+mn-ea"/>
                <a:cs typeface="Malgun Gothic"/>
              </a:rPr>
              <a:t>, </a:t>
            </a:r>
            <a:r>
              <a:rPr lang="ko-KR" altLang="en-US" b="1" spc="-95">
                <a:latin typeface="+mn-ea"/>
                <a:ea typeface="+mn-ea"/>
                <a:cs typeface="Malgun Gothic"/>
              </a:rPr>
              <a:t>검사기관</a:t>
            </a:r>
            <a:r>
              <a:rPr lang="en-US" altLang="ko-KR" b="1" spc="-95">
                <a:latin typeface="+mn-ea"/>
                <a:ea typeface="+mn-ea"/>
                <a:cs typeface="Malgun Gothic"/>
              </a:rPr>
              <a:t>, </a:t>
            </a:r>
            <a:r>
              <a:rPr lang="ko-KR" altLang="en-US" b="1" spc="-100">
                <a:latin typeface="+mn-ea"/>
                <a:ea typeface="+mn-ea"/>
                <a:cs typeface="Malgun Gothic"/>
              </a:rPr>
              <a:t>감독기관 </a:t>
            </a:r>
            <a:r>
              <a:rPr lang="ko-KR" altLang="en-US" b="1" spc="-59">
                <a:latin typeface="+mn-ea"/>
                <a:ea typeface="+mn-ea"/>
                <a:cs typeface="Malgun Gothic"/>
              </a:rPr>
              <a:t>등</a:t>
            </a:r>
            <a:endParaRPr lang="en-US" altLang="ko-KR" b="1" spc="-59">
              <a:latin typeface="+mn-ea"/>
              <a:ea typeface="+mn-ea"/>
              <a:cs typeface="Malgun Gothic"/>
            </a:endParaRPr>
          </a:p>
          <a:p>
            <a:pPr marL="0" indent="0">
              <a:spcBef>
                <a:spcPts val="500"/>
              </a:spcBef>
              <a:buNone/>
            </a:pPr>
            <a:r>
              <a:rPr lang="ko-KR" altLang="en-US" b="1" spc="-59">
                <a:latin typeface="+mn-ea"/>
                <a:ea typeface="+mn-ea"/>
                <a:cs typeface="Malgun Gothic"/>
              </a:rPr>
              <a:t>    </a:t>
            </a:r>
            <a:r>
              <a:rPr lang="ko-KR" altLang="en-US" b="1" spc="-113">
                <a:latin typeface="+mn-ea"/>
                <a:ea typeface="+mn-ea"/>
                <a:cs typeface="Malgun Gothic"/>
              </a:rPr>
              <a:t>사용주체들이 </a:t>
            </a:r>
            <a:r>
              <a:rPr lang="ko-KR" altLang="en-US" b="1" spc="-100">
                <a:latin typeface="+mn-ea"/>
                <a:ea typeface="+mn-ea"/>
                <a:cs typeface="Malgun Gothic"/>
              </a:rPr>
              <a:t>검사신청 </a:t>
            </a:r>
            <a:r>
              <a:rPr lang="ko-KR" altLang="en-US" b="1" spc="-95">
                <a:latin typeface="+mn-ea"/>
                <a:ea typeface="+mn-ea"/>
                <a:cs typeface="Malgun Gothic"/>
              </a:rPr>
              <a:t> </a:t>
            </a:r>
            <a:r>
              <a:rPr lang="ko-KR" altLang="en-US" b="1" spc="-141">
                <a:latin typeface="+mn-ea"/>
                <a:ea typeface="+mn-ea"/>
                <a:cs typeface="Malgun Gothic"/>
              </a:rPr>
              <a:t>및 </a:t>
            </a:r>
            <a:r>
              <a:rPr lang="ko-KR" altLang="en-US" b="1" spc="-132">
                <a:latin typeface="+mn-ea"/>
                <a:ea typeface="+mn-ea"/>
                <a:cs typeface="Malgun Gothic"/>
              </a:rPr>
              <a:t>검</a:t>
            </a:r>
            <a:r>
              <a:rPr lang="ko-KR" altLang="en-US" b="1" spc="-141">
                <a:latin typeface="+mn-ea"/>
                <a:ea typeface="+mn-ea"/>
                <a:cs typeface="Malgun Gothic"/>
              </a:rPr>
              <a:t>사결</a:t>
            </a:r>
            <a:r>
              <a:rPr lang="ko-KR" altLang="en-US" b="1" spc="-132">
                <a:latin typeface="+mn-ea"/>
                <a:ea typeface="+mn-ea"/>
                <a:cs typeface="Malgun Gothic"/>
              </a:rPr>
              <a:t>과</a:t>
            </a:r>
            <a:r>
              <a:rPr lang="ko-KR" altLang="en-US" b="1" spc="23">
                <a:latin typeface="+mn-ea"/>
                <a:ea typeface="+mn-ea"/>
                <a:cs typeface="Malgun Gothic"/>
              </a:rPr>
              <a:t>서</a:t>
            </a:r>
            <a:r>
              <a:rPr lang="ko-KR" altLang="en-US" b="1" spc="-45">
                <a:latin typeface="+mn-ea"/>
                <a:ea typeface="+mn-ea"/>
                <a:cs typeface="Malgun Gothic"/>
              </a:rPr>
              <a:t> </a:t>
            </a:r>
            <a:r>
              <a:rPr lang="ko-KR" altLang="en-US" b="1" spc="-132">
                <a:latin typeface="+mn-ea"/>
                <a:ea typeface="+mn-ea"/>
                <a:cs typeface="Malgun Gothic"/>
              </a:rPr>
              <a:t>발</a:t>
            </a:r>
            <a:r>
              <a:rPr lang="ko-KR" altLang="en-US" b="1" spc="23">
                <a:latin typeface="+mn-ea"/>
                <a:ea typeface="+mn-ea"/>
                <a:cs typeface="Malgun Gothic"/>
              </a:rPr>
              <a:t>급</a:t>
            </a:r>
            <a:r>
              <a:rPr lang="ko-KR" altLang="en-US" b="1" spc="-45">
                <a:latin typeface="+mn-ea"/>
                <a:ea typeface="+mn-ea"/>
                <a:cs typeface="Malgun Gothic"/>
              </a:rPr>
              <a:t> </a:t>
            </a:r>
            <a:r>
              <a:rPr lang="ko-KR" altLang="en-US" b="1" spc="-132">
                <a:latin typeface="+mn-ea"/>
                <a:ea typeface="+mn-ea"/>
                <a:cs typeface="Malgun Gothic"/>
              </a:rPr>
              <a:t>업</a:t>
            </a:r>
            <a:r>
              <a:rPr lang="ko-KR" altLang="en-US" b="1" spc="-141">
                <a:latin typeface="+mn-ea"/>
                <a:ea typeface="+mn-ea"/>
                <a:cs typeface="Malgun Gothic"/>
              </a:rPr>
              <a:t>무</a:t>
            </a:r>
            <a:r>
              <a:rPr lang="ko-KR" altLang="en-US" b="1" spc="23">
                <a:latin typeface="+mn-ea"/>
                <a:ea typeface="+mn-ea"/>
                <a:cs typeface="Malgun Gothic"/>
              </a:rPr>
              <a:t>와</a:t>
            </a:r>
            <a:r>
              <a:rPr lang="ko-KR" altLang="en-US" b="1" spc="-36">
                <a:latin typeface="+mn-ea"/>
                <a:ea typeface="+mn-ea"/>
                <a:cs typeface="Malgun Gothic"/>
              </a:rPr>
              <a:t> </a:t>
            </a:r>
            <a:r>
              <a:rPr lang="ko-KR" altLang="en-US" b="1" spc="-141">
                <a:latin typeface="+mn-ea"/>
                <a:ea typeface="+mn-ea"/>
                <a:cs typeface="Malgun Gothic"/>
              </a:rPr>
              <a:t>검</a:t>
            </a:r>
            <a:r>
              <a:rPr lang="ko-KR" altLang="en-US" b="1" spc="23">
                <a:latin typeface="+mn-ea"/>
                <a:ea typeface="+mn-ea"/>
                <a:cs typeface="Malgun Gothic"/>
              </a:rPr>
              <a:t>사</a:t>
            </a:r>
            <a:r>
              <a:rPr lang="ko-KR" altLang="en-US" b="1" spc="-36">
                <a:latin typeface="+mn-ea"/>
                <a:ea typeface="+mn-ea"/>
                <a:cs typeface="Malgun Gothic"/>
              </a:rPr>
              <a:t> </a:t>
            </a:r>
            <a:r>
              <a:rPr lang="ko-KR" altLang="en-US" b="1" spc="-141">
                <a:latin typeface="+mn-ea"/>
                <a:ea typeface="+mn-ea"/>
                <a:cs typeface="Malgun Gothic"/>
              </a:rPr>
              <a:t>감독</a:t>
            </a:r>
            <a:r>
              <a:rPr lang="ko-KR" altLang="en-US" b="1" spc="-132">
                <a:latin typeface="+mn-ea"/>
                <a:ea typeface="+mn-ea"/>
                <a:cs typeface="Malgun Gothic"/>
              </a:rPr>
              <a:t>업</a:t>
            </a:r>
            <a:r>
              <a:rPr lang="ko-KR" altLang="en-US" b="1" spc="23">
                <a:latin typeface="+mn-ea"/>
                <a:ea typeface="+mn-ea"/>
                <a:cs typeface="Malgun Gothic"/>
              </a:rPr>
              <a:t>무</a:t>
            </a:r>
            <a:r>
              <a:rPr lang="ko-KR" altLang="en-US" b="1" spc="-45">
                <a:latin typeface="+mn-ea"/>
                <a:ea typeface="+mn-ea"/>
                <a:cs typeface="Malgun Gothic"/>
              </a:rPr>
              <a:t> </a:t>
            </a:r>
            <a:r>
              <a:rPr lang="ko-KR" altLang="en-US" b="1" spc="-132">
                <a:latin typeface="+mn-ea"/>
                <a:ea typeface="+mn-ea"/>
                <a:cs typeface="Malgun Gothic"/>
              </a:rPr>
              <a:t>전</a:t>
            </a:r>
            <a:r>
              <a:rPr lang="ko-KR" altLang="en-US" b="1" spc="-141">
                <a:latin typeface="+mn-ea"/>
                <a:ea typeface="+mn-ea"/>
                <a:cs typeface="Malgun Gothic"/>
              </a:rPr>
              <a:t>반</a:t>
            </a:r>
            <a:r>
              <a:rPr lang="ko-KR" altLang="en-US" b="1" spc="23">
                <a:latin typeface="+mn-ea"/>
                <a:ea typeface="+mn-ea"/>
                <a:cs typeface="Malgun Gothic"/>
              </a:rPr>
              <a:t>을</a:t>
            </a:r>
            <a:r>
              <a:rPr lang="ko-KR" altLang="en-US" b="1" spc="-36">
                <a:latin typeface="+mn-ea"/>
                <a:ea typeface="+mn-ea"/>
                <a:cs typeface="Malgun Gothic"/>
              </a:rPr>
              <a:t> </a:t>
            </a:r>
            <a:r>
              <a:rPr lang="ko-KR" altLang="en-US" b="1" spc="-141">
                <a:latin typeface="+mn-ea"/>
                <a:ea typeface="+mn-ea"/>
                <a:cs typeface="Malgun Gothic"/>
              </a:rPr>
              <a:t>종합</a:t>
            </a:r>
            <a:r>
              <a:rPr lang="ko-KR" altLang="en-US" b="1" spc="-132">
                <a:latin typeface="+mn-ea"/>
                <a:ea typeface="+mn-ea"/>
                <a:cs typeface="Malgun Gothic"/>
              </a:rPr>
              <a:t>적</a:t>
            </a:r>
            <a:r>
              <a:rPr lang="ko-KR" altLang="en-US" b="1" spc="-141">
                <a:latin typeface="+mn-ea"/>
                <a:ea typeface="+mn-ea"/>
                <a:cs typeface="Malgun Gothic"/>
              </a:rPr>
              <a:t>으</a:t>
            </a:r>
            <a:r>
              <a:rPr lang="ko-KR" altLang="en-US" b="1" spc="23">
                <a:latin typeface="+mn-ea"/>
                <a:ea typeface="+mn-ea"/>
                <a:cs typeface="Malgun Gothic"/>
              </a:rPr>
              <a:t>로</a:t>
            </a:r>
            <a:r>
              <a:rPr lang="ko-KR" altLang="en-US" b="1" spc="-36">
                <a:latin typeface="+mn-ea"/>
                <a:ea typeface="+mn-ea"/>
                <a:cs typeface="Malgun Gothic"/>
              </a:rPr>
              <a:t> </a:t>
            </a:r>
            <a:r>
              <a:rPr lang="ko-KR" altLang="en-US" b="1" spc="-141">
                <a:latin typeface="+mn-ea"/>
                <a:ea typeface="+mn-ea"/>
                <a:cs typeface="Malgun Gothic"/>
              </a:rPr>
              <a:t>수행</a:t>
            </a:r>
            <a:r>
              <a:rPr lang="ko-KR" altLang="en-US" b="1" spc="-132">
                <a:latin typeface="+mn-ea"/>
                <a:ea typeface="+mn-ea"/>
                <a:cs typeface="Malgun Gothic"/>
              </a:rPr>
              <a:t>하</a:t>
            </a:r>
            <a:r>
              <a:rPr lang="ko-KR" altLang="en-US" b="1" spc="23">
                <a:latin typeface="+mn-ea"/>
                <a:ea typeface="+mn-ea"/>
                <a:cs typeface="Malgun Gothic"/>
              </a:rPr>
              <a:t>는</a:t>
            </a:r>
            <a:r>
              <a:rPr lang="ko-KR" altLang="en-US" b="1" spc="-45">
                <a:latin typeface="+mn-ea"/>
                <a:ea typeface="+mn-ea"/>
                <a:cs typeface="Malgun Gothic"/>
              </a:rPr>
              <a:t> </a:t>
            </a:r>
            <a:r>
              <a:rPr lang="ko-KR" altLang="en-US" b="1" spc="-132">
                <a:latin typeface="+mn-ea"/>
                <a:ea typeface="+mn-ea"/>
                <a:cs typeface="Malgun Gothic"/>
              </a:rPr>
              <a:t>시</a:t>
            </a:r>
            <a:r>
              <a:rPr lang="ko-KR" altLang="en-US" b="1" spc="-141">
                <a:latin typeface="+mn-ea"/>
                <a:ea typeface="+mn-ea"/>
                <a:cs typeface="Malgun Gothic"/>
              </a:rPr>
              <a:t>스</a:t>
            </a:r>
            <a:r>
              <a:rPr lang="ko-KR" altLang="en-US" b="1" spc="23">
                <a:latin typeface="+mn-ea"/>
                <a:ea typeface="+mn-ea"/>
                <a:cs typeface="Malgun Gothic"/>
              </a:rPr>
              <a:t>템</a:t>
            </a:r>
            <a:endParaRPr lang="ko-KR" altLang="en-US" b="1">
              <a:latin typeface="+mn-ea"/>
              <a:ea typeface="+mn-ea"/>
              <a:cs typeface="Malgun Gothic"/>
            </a:endParaRPr>
          </a:p>
        </p:txBody>
      </p:sp>
      <p:sp>
        <p:nvSpPr>
          <p:cNvPr id="97" name="Text Box 56">
            <a:extLst>
              <a:ext uri="{FF2B5EF4-FFF2-40B4-BE49-F238E27FC236}">
                <a16:creationId xmlns:a16="http://schemas.microsoft.com/office/drawing/2014/main" id="{6C30DF63-A31F-41E4-90F1-0BCF016DD5C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9354" y="3644205"/>
            <a:ext cx="6811567" cy="5577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t">
            <a:spAutoFit/>
            <a:scene3d>
              <a:camera prst="orthographicFront"/>
              <a:lightRig rig="threePt" dir="t"/>
            </a:scene3d>
            <a:sp3d>
              <a:bevelT w="1270"/>
            </a:sp3d>
          </a:bodyPr>
          <a:lstStyle>
            <a:defPPr>
              <a:defRPr lang="ko-KR"/>
            </a:defPPr>
            <a:lvl1pPr marL="85725" indent="-85725" eaLnBrk="0" latinLnBrk="0" hangingPunct="0">
              <a:spcBef>
                <a:spcPts val="600"/>
              </a:spcBef>
              <a:buClr>
                <a:prstClr val="white">
                  <a:lumMod val="65000"/>
                </a:prstClr>
              </a:buClr>
              <a:buSzPct val="80000"/>
              <a:buFont typeface="Wingdings" panose="05000000000000000000" pitchFamily="2" charset="2"/>
              <a:buChar char="§"/>
              <a:defRPr sz="1400" spc="-50">
                <a:solidFill>
                  <a:prstClr val="black">
                    <a:lumMod val="65000"/>
                    <a:lumOff val="35000"/>
                  </a:prstClr>
                </a:solidFill>
                <a:latin typeface="Rix모던고딕 M" panose="02020603020101020101" pitchFamily="18" charset="-127"/>
                <a:ea typeface="Rix모던고딕 M" panose="02020603020101020101" pitchFamily="18" charset="-127"/>
                <a:cs typeface="Arial" charset="0"/>
              </a:defRPr>
            </a:lvl1pPr>
          </a:lstStyle>
          <a:p>
            <a:pPr marL="0" indent="0">
              <a:lnSpc>
                <a:spcPct val="130000"/>
              </a:lnSpc>
              <a:spcBef>
                <a:spcPts val="500"/>
              </a:spcBef>
              <a:buNone/>
            </a:pPr>
            <a:r>
              <a:rPr lang="ko-KR" altLang="en-US" b="1" dirty="0">
                <a:latin typeface="+mn-ea"/>
                <a:ea typeface="+mn-ea"/>
              </a:rPr>
              <a:t>● 시스템 접속 안내</a:t>
            </a:r>
            <a:endParaRPr lang="en-US" altLang="ko-KR" b="1" dirty="0">
              <a:latin typeface="+mn-ea"/>
              <a:ea typeface="+mn-ea"/>
            </a:endParaRPr>
          </a:p>
          <a:p>
            <a:pPr marL="0" indent="0">
              <a:lnSpc>
                <a:spcPct val="130000"/>
              </a:lnSpc>
              <a:spcBef>
                <a:spcPts val="500"/>
              </a:spcBef>
              <a:buNone/>
            </a:pPr>
            <a:r>
              <a:rPr lang="en-US" altLang="ko-KR" sz="1200" b="1">
                <a:latin typeface="+mn-ea"/>
                <a:ea typeface="+mn-ea"/>
              </a:rPr>
              <a:t>   - </a:t>
            </a:r>
            <a:r>
              <a:rPr lang="ko-KR" altLang="en-US" sz="1200" b="1">
                <a:latin typeface="+mn-ea"/>
                <a:ea typeface="+mn-ea"/>
              </a:rPr>
              <a:t>접속 </a:t>
            </a:r>
            <a:r>
              <a:rPr lang="en-US" altLang="ko-KR" sz="1200" b="1" dirty="0">
                <a:latin typeface="+mn-ea"/>
                <a:ea typeface="+mn-ea"/>
              </a:rPr>
              <a:t>URL : </a:t>
            </a:r>
            <a:r>
              <a:rPr lang="en-US" altLang="ko-KR" sz="1200" b="1">
                <a:latin typeface="+mn-ea"/>
                <a:ea typeface="+mn-ea"/>
                <a:hlinkClick r:id="rId2"/>
              </a:rPr>
              <a:t>https://ecowaste.me.go</a:t>
            </a:r>
            <a:r>
              <a:rPr lang="en-US" altLang="ko-KR" sz="1200" b="1" dirty="0">
                <a:latin typeface="+mn-ea"/>
                <a:ea typeface="+mn-ea"/>
                <a:hlinkClick r:id="rId2"/>
              </a:rPr>
              <a:t>.</a:t>
            </a:r>
            <a:r>
              <a:rPr lang="en-US" altLang="ko-KR" sz="1200" b="1">
                <a:latin typeface="+mn-ea"/>
                <a:ea typeface="+mn-ea"/>
                <a:hlinkClick r:id="rId2"/>
              </a:rPr>
              <a:t>kr</a:t>
            </a:r>
            <a:r>
              <a:rPr lang="en-US" altLang="ko-KR" sz="1200" b="1">
                <a:latin typeface="+mn-ea"/>
                <a:ea typeface="+mn-ea"/>
              </a:rPr>
              <a:t>  </a:t>
            </a:r>
            <a:r>
              <a:rPr lang="ko-KR" altLang="en-US" sz="1200" b="1">
                <a:latin typeface="+mn-ea"/>
                <a:ea typeface="+mn-ea"/>
              </a:rPr>
              <a:t>접속하여 제출 업무 수행</a:t>
            </a:r>
            <a:endParaRPr lang="en-US" altLang="ko-KR" sz="1200" b="1">
              <a:latin typeface="+mn-ea"/>
              <a:ea typeface="+mn-ea"/>
            </a:endParaRPr>
          </a:p>
        </p:txBody>
      </p:sp>
      <p:sp>
        <p:nvSpPr>
          <p:cNvPr id="98" name="슬라이드 번호 개체 틀 5">
            <a:extLst>
              <a:ext uri="{FF2B5EF4-FFF2-40B4-BE49-F238E27FC236}">
                <a16:creationId xmlns:a16="http://schemas.microsoft.com/office/drawing/2014/main" id="{5EB61810-84ED-4913-902E-CA111E3630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653554" y="6400925"/>
            <a:ext cx="2743200" cy="365125"/>
          </a:xfrm>
          <a:prstGeom prst="rect">
            <a:avLst/>
          </a:prstGeom>
        </p:spPr>
        <p:txBody>
          <a:bodyPr/>
          <a:lstStyle>
            <a:lvl1pPr algn="ctr">
              <a:defRPr sz="1200"/>
            </a:lvl1pPr>
          </a:lstStyle>
          <a:p>
            <a:fld id="{EA4A837C-89E9-4F8E-9A70-A2B75BFE1A07}" type="slidenum">
              <a:rPr lang="ko-KR" altLang="en-US" smtClean="0"/>
              <a:pPr/>
              <a:t>3</a:t>
            </a:fld>
            <a:endParaRPr lang="ko-KR" altLang="en-US" dirty="0"/>
          </a:p>
        </p:txBody>
      </p:sp>
      <p:sp>
        <p:nvSpPr>
          <p:cNvPr id="41" name="직사각형 40">
            <a:extLst>
              <a:ext uri="{FF2B5EF4-FFF2-40B4-BE49-F238E27FC236}">
                <a16:creationId xmlns:a16="http://schemas.microsoft.com/office/drawing/2014/main" id="{EFACE99E-C0D4-4EAB-83B2-309ADB63C8BF}"/>
              </a:ext>
            </a:extLst>
          </p:cNvPr>
          <p:cNvSpPr/>
          <p:nvPr/>
        </p:nvSpPr>
        <p:spPr>
          <a:xfrm>
            <a:off x="9932565" y="281670"/>
            <a:ext cx="2199864" cy="49500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600" b="1" kern="0">
                <a:solidFill>
                  <a:srgbClr val="000000"/>
                </a:solidFill>
                <a:latin typeface="+mn-ea"/>
                <a:cs typeface="Malgun Gothic Semilight" panose="020B0502040204020203" pitchFamily="34" charset="-127"/>
              </a:rPr>
              <a:t>시스템 개요</a:t>
            </a:r>
            <a:endParaRPr lang="ko-KR" altLang="en-US" sz="1600" b="1" dirty="0">
              <a:solidFill>
                <a:schemeClr val="tx1"/>
              </a:solidFill>
              <a:latin typeface="+mn-ea"/>
              <a:cs typeface="Malgun Gothic Semilight" panose="020B0502040204020203" pitchFamily="34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91192442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직사각형 42">
            <a:extLst>
              <a:ext uri="{FF2B5EF4-FFF2-40B4-BE49-F238E27FC236}">
                <a16:creationId xmlns:a16="http://schemas.microsoft.com/office/drawing/2014/main" id="{6E8DA712-E6B9-40CF-8105-64EC160F7771}"/>
              </a:ext>
            </a:extLst>
          </p:cNvPr>
          <p:cNvSpPr/>
          <p:nvPr/>
        </p:nvSpPr>
        <p:spPr>
          <a:xfrm>
            <a:off x="5806911" y="6353666"/>
            <a:ext cx="1008755" cy="18853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tx1"/>
              </a:solidFill>
            </a:endParaRPr>
          </a:p>
        </p:txBody>
      </p:sp>
      <p:sp>
        <p:nvSpPr>
          <p:cNvPr id="98" name="슬라이드 번호 개체 틀 5">
            <a:extLst>
              <a:ext uri="{FF2B5EF4-FFF2-40B4-BE49-F238E27FC236}">
                <a16:creationId xmlns:a16="http://schemas.microsoft.com/office/drawing/2014/main" id="{5EB61810-84ED-4913-902E-CA111E3630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653554" y="6400925"/>
            <a:ext cx="2743200" cy="365125"/>
          </a:xfrm>
          <a:prstGeom prst="rect">
            <a:avLst/>
          </a:prstGeom>
        </p:spPr>
        <p:txBody>
          <a:bodyPr/>
          <a:lstStyle>
            <a:lvl1pPr algn="ctr">
              <a:defRPr sz="1200"/>
            </a:lvl1pPr>
          </a:lstStyle>
          <a:p>
            <a:fld id="{EA4A837C-89E9-4F8E-9A70-A2B75BFE1A07}" type="slidenum">
              <a:rPr lang="ko-KR" altLang="en-US" smtClean="0"/>
              <a:pPr/>
              <a:t>30</a:t>
            </a:fld>
            <a:endParaRPr lang="ko-KR" altLang="en-US" dirty="0"/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1C1EA299-28A1-4C9E-9D37-FBE6678C84B5}"/>
              </a:ext>
            </a:extLst>
          </p:cNvPr>
          <p:cNvSpPr/>
          <p:nvPr/>
        </p:nvSpPr>
        <p:spPr>
          <a:xfrm>
            <a:off x="348173" y="692804"/>
            <a:ext cx="2831255" cy="4223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 latinLnBrk="0">
              <a:lnSpc>
                <a:spcPct val="180000"/>
              </a:lnSpc>
            </a:pPr>
            <a:r>
              <a:rPr lang="ko-KR" altLang="en-US" sz="1400" b="1" spc="-50">
                <a:latin typeface="+mn-ea"/>
                <a:cs typeface="Arial" charset="0"/>
              </a:rPr>
              <a:t>소각시설 검사신청</a:t>
            </a:r>
            <a:endParaRPr lang="ko-KR" altLang="en-US" sz="1400" b="1" spc="-50" dirty="0">
              <a:latin typeface="+mn-ea"/>
              <a:cs typeface="Arial" charset="0"/>
            </a:endParaRPr>
          </a:p>
        </p:txBody>
      </p:sp>
      <p:sp>
        <p:nvSpPr>
          <p:cNvPr id="20" name="직사각형 19">
            <a:extLst>
              <a:ext uri="{FF2B5EF4-FFF2-40B4-BE49-F238E27FC236}">
                <a16:creationId xmlns:a16="http://schemas.microsoft.com/office/drawing/2014/main" id="{0EA6D5FC-1D18-4F5F-8556-A7C9C6D6CC24}"/>
              </a:ext>
            </a:extLst>
          </p:cNvPr>
          <p:cNvSpPr/>
          <p:nvPr/>
        </p:nvSpPr>
        <p:spPr>
          <a:xfrm>
            <a:off x="7947660" y="804863"/>
            <a:ext cx="3896167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000" b="1" spc="-50">
                <a:latin typeface="+mn-ea"/>
                <a:cs typeface="Arial" charset="0"/>
              </a:rPr>
              <a:t>Home &gt; </a:t>
            </a:r>
            <a:r>
              <a:rPr lang="ko-KR" altLang="en-US" sz="1000" b="1" spc="-50">
                <a:latin typeface="+mn-ea"/>
                <a:cs typeface="Arial" charset="0"/>
              </a:rPr>
              <a:t>폐기물처리시설검사 </a:t>
            </a:r>
            <a:r>
              <a:rPr lang="en-US" altLang="ko-KR" sz="1000" b="1" spc="-50">
                <a:latin typeface="+mn-ea"/>
                <a:cs typeface="Arial" charset="0"/>
              </a:rPr>
              <a:t>&gt; </a:t>
            </a:r>
            <a:r>
              <a:rPr lang="ko-KR" altLang="en-US" sz="1000" b="1" spc="-50">
                <a:latin typeface="+mn-ea"/>
                <a:cs typeface="Arial" charset="0"/>
              </a:rPr>
              <a:t>검사신청 관리 </a:t>
            </a:r>
            <a:r>
              <a:rPr lang="en-US" altLang="ko-KR" sz="1000" b="1" spc="-50">
                <a:latin typeface="+mn-ea"/>
                <a:cs typeface="Arial" charset="0"/>
              </a:rPr>
              <a:t>&gt; </a:t>
            </a:r>
            <a:r>
              <a:rPr lang="ko-KR" altLang="en-US" sz="1000" b="1" spc="-50">
                <a:latin typeface="+mn-ea"/>
                <a:cs typeface="Arial" charset="0"/>
              </a:rPr>
              <a:t>소각시설 검사신청</a:t>
            </a:r>
            <a:endParaRPr lang="ko-KR" altLang="en-US" sz="1000"/>
          </a:p>
        </p:txBody>
      </p:sp>
      <p:sp>
        <p:nvSpPr>
          <p:cNvPr id="25" name="타원 24">
            <a:extLst>
              <a:ext uri="{FF2B5EF4-FFF2-40B4-BE49-F238E27FC236}">
                <a16:creationId xmlns:a16="http://schemas.microsoft.com/office/drawing/2014/main" id="{2531F7D6-72BE-4C05-9B41-24E7B544F11D}"/>
              </a:ext>
            </a:extLst>
          </p:cNvPr>
          <p:cNvSpPr/>
          <p:nvPr/>
        </p:nvSpPr>
        <p:spPr>
          <a:xfrm>
            <a:off x="566028" y="1303952"/>
            <a:ext cx="180000" cy="1800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b="1" dirty="0"/>
              <a:t>1</a:t>
            </a:r>
            <a:endParaRPr lang="ko-KR" altLang="en-US" sz="1000" b="1" dirty="0"/>
          </a:p>
        </p:txBody>
      </p:sp>
      <p:sp>
        <p:nvSpPr>
          <p:cNvPr id="36" name="직사각형 35">
            <a:extLst>
              <a:ext uri="{FF2B5EF4-FFF2-40B4-BE49-F238E27FC236}">
                <a16:creationId xmlns:a16="http://schemas.microsoft.com/office/drawing/2014/main" id="{C0851A7E-75DF-4FCA-97CA-68C1A22C891F}"/>
              </a:ext>
            </a:extLst>
          </p:cNvPr>
          <p:cNvSpPr/>
          <p:nvPr/>
        </p:nvSpPr>
        <p:spPr>
          <a:xfrm>
            <a:off x="1526794" y="5063721"/>
            <a:ext cx="7731506" cy="5242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000"/>
              <a:t>①</a:t>
            </a:r>
            <a:r>
              <a:rPr lang="en-US" altLang="ko-KR" sz="1000"/>
              <a:t> </a:t>
            </a:r>
            <a:r>
              <a:rPr lang="ko-KR" altLang="en-US" sz="1000"/>
              <a:t>하단 시설제원정보 </a:t>
            </a:r>
            <a:r>
              <a:rPr lang="en-US" altLang="ko-KR" sz="1000"/>
              <a:t>‘</a:t>
            </a:r>
            <a:r>
              <a:rPr lang="ko-KR" altLang="en-US" sz="1000"/>
              <a:t>시설</a:t>
            </a:r>
            <a:r>
              <a:rPr lang="en-US" altLang="ko-KR" sz="1000"/>
              <a:t>’</a:t>
            </a:r>
            <a:r>
              <a:rPr lang="ko-KR" altLang="en-US" sz="1000"/>
              <a:t> 항목 검사신청 시설을 선택하여 시설 제원정보를 조회한다</a:t>
            </a:r>
            <a:r>
              <a:rPr lang="en-US" altLang="ko-KR" sz="1000"/>
              <a:t>.</a:t>
            </a:r>
            <a:r>
              <a:rPr lang="ko-KR" altLang="en-US" sz="1000"/>
              <a:t> </a:t>
            </a:r>
            <a:endParaRPr lang="en-US" altLang="ko-KR" sz="1000"/>
          </a:p>
          <a:p>
            <a:pPr>
              <a:lnSpc>
                <a:spcPct val="150000"/>
              </a:lnSpc>
            </a:pPr>
            <a:r>
              <a:rPr lang="ko-KR" altLang="en-US" sz="1000"/>
              <a:t>② 미입력된 담당자</a:t>
            </a:r>
            <a:r>
              <a:rPr lang="en-US" altLang="ko-KR" sz="1000"/>
              <a:t>, </a:t>
            </a:r>
            <a:r>
              <a:rPr lang="ko-KR" altLang="en-US" sz="1000"/>
              <a:t>전화번호 등 필수항목 입력한다</a:t>
            </a:r>
            <a:r>
              <a:rPr lang="en-US" altLang="ko-KR" sz="1000"/>
              <a:t>.</a:t>
            </a:r>
          </a:p>
        </p:txBody>
      </p:sp>
      <p:grpSp>
        <p:nvGrpSpPr>
          <p:cNvPr id="11" name="그룹 10">
            <a:extLst>
              <a:ext uri="{FF2B5EF4-FFF2-40B4-BE49-F238E27FC236}">
                <a16:creationId xmlns:a16="http://schemas.microsoft.com/office/drawing/2014/main" id="{E60BB662-3D7B-440C-BFBE-97AD8A4BDEF1}"/>
              </a:ext>
            </a:extLst>
          </p:cNvPr>
          <p:cNvGrpSpPr/>
          <p:nvPr/>
        </p:nvGrpSpPr>
        <p:grpSpPr>
          <a:xfrm>
            <a:off x="566028" y="1239872"/>
            <a:ext cx="10481766" cy="3600000"/>
            <a:chOff x="566028" y="1239872"/>
            <a:chExt cx="10481766" cy="3600000"/>
          </a:xfrm>
        </p:grpSpPr>
        <p:pic>
          <p:nvPicPr>
            <p:cNvPr id="7" name="그림 6">
              <a:extLst>
                <a:ext uri="{FF2B5EF4-FFF2-40B4-BE49-F238E27FC236}">
                  <a16:creationId xmlns:a16="http://schemas.microsoft.com/office/drawing/2014/main" id="{CB9B313A-CBA2-4082-8221-74A6A2648F4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66028" y="1239872"/>
              <a:ext cx="10481766" cy="3600000"/>
            </a:xfrm>
            <a:prstGeom prst="rect">
              <a:avLst/>
            </a:prstGeom>
          </p:spPr>
        </p:pic>
        <p:pic>
          <p:nvPicPr>
            <p:cNvPr id="10" name="그림 9">
              <a:extLst>
                <a:ext uri="{FF2B5EF4-FFF2-40B4-BE49-F238E27FC236}">
                  <a16:creationId xmlns:a16="http://schemas.microsoft.com/office/drawing/2014/main" id="{2F97486A-B802-4690-89D1-02D3EE0A050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902405" y="1617197"/>
              <a:ext cx="2266923" cy="731720"/>
            </a:xfrm>
            <a:prstGeom prst="rect">
              <a:avLst/>
            </a:prstGeom>
          </p:spPr>
        </p:pic>
      </p:grpSp>
      <p:sp>
        <p:nvSpPr>
          <p:cNvPr id="21" name="타원 20">
            <a:extLst>
              <a:ext uri="{FF2B5EF4-FFF2-40B4-BE49-F238E27FC236}">
                <a16:creationId xmlns:a16="http://schemas.microsoft.com/office/drawing/2014/main" id="{40417322-3C21-474F-9BF0-1077592BAE5C}"/>
              </a:ext>
            </a:extLst>
          </p:cNvPr>
          <p:cNvSpPr/>
          <p:nvPr/>
        </p:nvSpPr>
        <p:spPr>
          <a:xfrm>
            <a:off x="1763800" y="1450268"/>
            <a:ext cx="180000" cy="1800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b="1" dirty="0"/>
              <a:t>1</a:t>
            </a:r>
            <a:endParaRPr lang="ko-KR" altLang="en-US" sz="1000" b="1" dirty="0"/>
          </a:p>
        </p:txBody>
      </p:sp>
      <p:sp>
        <p:nvSpPr>
          <p:cNvPr id="22" name="타원 21">
            <a:extLst>
              <a:ext uri="{FF2B5EF4-FFF2-40B4-BE49-F238E27FC236}">
                <a16:creationId xmlns:a16="http://schemas.microsoft.com/office/drawing/2014/main" id="{56E6707B-1D7A-46E3-84F8-7085A2C068FE}"/>
              </a:ext>
            </a:extLst>
          </p:cNvPr>
          <p:cNvSpPr/>
          <p:nvPr/>
        </p:nvSpPr>
        <p:spPr>
          <a:xfrm>
            <a:off x="832510" y="3969069"/>
            <a:ext cx="180000" cy="1800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b="1" dirty="0"/>
              <a:t>2</a:t>
            </a:r>
            <a:endParaRPr lang="ko-KR" altLang="en-US" sz="1000" b="1" dirty="0"/>
          </a:p>
        </p:txBody>
      </p:sp>
      <p:sp>
        <p:nvSpPr>
          <p:cNvPr id="26" name="직사각형 25">
            <a:extLst>
              <a:ext uri="{FF2B5EF4-FFF2-40B4-BE49-F238E27FC236}">
                <a16:creationId xmlns:a16="http://schemas.microsoft.com/office/drawing/2014/main" id="{602C755A-5336-4CBA-9E11-B2EBEB50E926}"/>
              </a:ext>
            </a:extLst>
          </p:cNvPr>
          <p:cNvSpPr/>
          <p:nvPr/>
        </p:nvSpPr>
        <p:spPr>
          <a:xfrm>
            <a:off x="1902405" y="1576783"/>
            <a:ext cx="2266923" cy="772134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7" name="직사각형 26">
            <a:extLst>
              <a:ext uri="{FF2B5EF4-FFF2-40B4-BE49-F238E27FC236}">
                <a16:creationId xmlns:a16="http://schemas.microsoft.com/office/drawing/2014/main" id="{79FCCD9E-6446-444B-93A1-FB445955D17E}"/>
              </a:ext>
            </a:extLst>
          </p:cNvPr>
          <p:cNvSpPr/>
          <p:nvPr/>
        </p:nvSpPr>
        <p:spPr>
          <a:xfrm>
            <a:off x="1012510" y="3902144"/>
            <a:ext cx="8462967" cy="313849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6" name="직사각형 15">
            <a:extLst>
              <a:ext uri="{FF2B5EF4-FFF2-40B4-BE49-F238E27FC236}">
                <a16:creationId xmlns:a16="http://schemas.microsoft.com/office/drawing/2014/main" id="{9871B3AB-E60B-4C58-B5DD-54A435F892DB}"/>
              </a:ext>
            </a:extLst>
          </p:cNvPr>
          <p:cNvSpPr/>
          <p:nvPr/>
        </p:nvSpPr>
        <p:spPr>
          <a:xfrm>
            <a:off x="8953851" y="281670"/>
            <a:ext cx="3119855" cy="49500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600" b="1" kern="0" dirty="0">
                <a:solidFill>
                  <a:srgbClr val="000000"/>
                </a:solidFill>
                <a:latin typeface="+mn-ea"/>
                <a:cs typeface="Malgun Gothic Semilight" panose="020B0502040204020203" pitchFamily="34" charset="-127"/>
              </a:rPr>
              <a:t>2. </a:t>
            </a:r>
            <a:r>
              <a:rPr lang="ko-KR" altLang="en-US" sz="1600" b="1" kern="0" dirty="0">
                <a:solidFill>
                  <a:srgbClr val="000000"/>
                </a:solidFill>
                <a:latin typeface="+mn-ea"/>
                <a:cs typeface="Malgun Gothic Semilight" panose="020B0502040204020203" pitchFamily="34" charset="-127"/>
              </a:rPr>
              <a:t>폐기물처리시설 검사신청</a:t>
            </a:r>
            <a:endParaRPr lang="ko-KR" altLang="en-US" sz="1600" b="1" dirty="0">
              <a:solidFill>
                <a:schemeClr val="tx1"/>
              </a:solidFill>
              <a:latin typeface="+mn-ea"/>
              <a:cs typeface="Malgun Gothic Semilight" panose="020B0502040204020203" pitchFamily="34" charset="-127"/>
            </a:endParaRPr>
          </a:p>
        </p:txBody>
      </p:sp>
      <p:sp>
        <p:nvSpPr>
          <p:cNvPr id="17" name="직사각형 16">
            <a:extLst>
              <a:ext uri="{FF2B5EF4-FFF2-40B4-BE49-F238E27FC236}">
                <a16:creationId xmlns:a16="http://schemas.microsoft.com/office/drawing/2014/main" id="{B6BEF796-AF3E-44DC-9F94-6354A8B77CBA}"/>
              </a:ext>
            </a:extLst>
          </p:cNvPr>
          <p:cNvSpPr/>
          <p:nvPr/>
        </p:nvSpPr>
        <p:spPr>
          <a:xfrm>
            <a:off x="2246199" y="2158218"/>
            <a:ext cx="1815261" cy="12016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8801399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3BEE44AB-3DA3-450B-9944-A8B3EC58C49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1906" y="1162423"/>
            <a:ext cx="8835722" cy="3885191"/>
          </a:xfrm>
          <a:prstGeom prst="rect">
            <a:avLst/>
          </a:prstGeom>
        </p:spPr>
      </p:pic>
      <p:sp>
        <p:nvSpPr>
          <p:cNvPr id="43" name="직사각형 42">
            <a:extLst>
              <a:ext uri="{FF2B5EF4-FFF2-40B4-BE49-F238E27FC236}">
                <a16:creationId xmlns:a16="http://schemas.microsoft.com/office/drawing/2014/main" id="{6E8DA712-E6B9-40CF-8105-64EC160F7771}"/>
              </a:ext>
            </a:extLst>
          </p:cNvPr>
          <p:cNvSpPr/>
          <p:nvPr/>
        </p:nvSpPr>
        <p:spPr>
          <a:xfrm>
            <a:off x="5806911" y="6353666"/>
            <a:ext cx="1008755" cy="18853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tx1"/>
              </a:solidFill>
            </a:endParaRPr>
          </a:p>
        </p:txBody>
      </p:sp>
      <p:sp>
        <p:nvSpPr>
          <p:cNvPr id="98" name="슬라이드 번호 개체 틀 5">
            <a:extLst>
              <a:ext uri="{FF2B5EF4-FFF2-40B4-BE49-F238E27FC236}">
                <a16:creationId xmlns:a16="http://schemas.microsoft.com/office/drawing/2014/main" id="{5EB61810-84ED-4913-902E-CA111E3630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653554" y="6400925"/>
            <a:ext cx="2743200" cy="365125"/>
          </a:xfrm>
          <a:prstGeom prst="rect">
            <a:avLst/>
          </a:prstGeom>
        </p:spPr>
        <p:txBody>
          <a:bodyPr/>
          <a:lstStyle>
            <a:lvl1pPr algn="ctr">
              <a:defRPr sz="1200"/>
            </a:lvl1pPr>
          </a:lstStyle>
          <a:p>
            <a:fld id="{EA4A837C-89E9-4F8E-9A70-A2B75BFE1A07}" type="slidenum">
              <a:rPr lang="ko-KR" altLang="en-US" smtClean="0"/>
              <a:pPr/>
              <a:t>31</a:t>
            </a:fld>
            <a:endParaRPr lang="ko-KR" altLang="en-US" dirty="0"/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1C1EA299-28A1-4C9E-9D37-FBE6678C84B5}"/>
              </a:ext>
            </a:extLst>
          </p:cNvPr>
          <p:cNvSpPr/>
          <p:nvPr/>
        </p:nvSpPr>
        <p:spPr>
          <a:xfrm>
            <a:off x="348173" y="692804"/>
            <a:ext cx="2831255" cy="4223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 latinLnBrk="0">
              <a:lnSpc>
                <a:spcPct val="180000"/>
              </a:lnSpc>
            </a:pPr>
            <a:r>
              <a:rPr lang="ko-KR" altLang="en-US" sz="1400" b="1" spc="-50">
                <a:latin typeface="+mn-ea"/>
                <a:cs typeface="Arial" charset="0"/>
              </a:rPr>
              <a:t>소각시설 검사신청</a:t>
            </a:r>
            <a:endParaRPr lang="ko-KR" altLang="en-US" sz="1400" b="1" spc="-50" dirty="0">
              <a:latin typeface="+mn-ea"/>
              <a:cs typeface="Arial" charset="0"/>
            </a:endParaRPr>
          </a:p>
        </p:txBody>
      </p:sp>
      <p:sp>
        <p:nvSpPr>
          <p:cNvPr id="20" name="직사각형 19">
            <a:extLst>
              <a:ext uri="{FF2B5EF4-FFF2-40B4-BE49-F238E27FC236}">
                <a16:creationId xmlns:a16="http://schemas.microsoft.com/office/drawing/2014/main" id="{0EA6D5FC-1D18-4F5F-8556-A7C9C6D6CC24}"/>
              </a:ext>
            </a:extLst>
          </p:cNvPr>
          <p:cNvSpPr/>
          <p:nvPr/>
        </p:nvSpPr>
        <p:spPr>
          <a:xfrm>
            <a:off x="7947660" y="804863"/>
            <a:ext cx="3896167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000" b="1" spc="-50">
                <a:latin typeface="+mn-ea"/>
                <a:cs typeface="Arial" charset="0"/>
              </a:rPr>
              <a:t>Home &gt; </a:t>
            </a:r>
            <a:r>
              <a:rPr lang="ko-KR" altLang="en-US" sz="1000" b="1" spc="-50">
                <a:latin typeface="+mn-ea"/>
                <a:cs typeface="Arial" charset="0"/>
              </a:rPr>
              <a:t>폐기물처리시설검사 </a:t>
            </a:r>
            <a:r>
              <a:rPr lang="en-US" altLang="ko-KR" sz="1000" b="1" spc="-50">
                <a:latin typeface="+mn-ea"/>
                <a:cs typeface="Arial" charset="0"/>
              </a:rPr>
              <a:t>&gt; </a:t>
            </a:r>
            <a:r>
              <a:rPr lang="ko-KR" altLang="en-US" sz="1000" b="1" spc="-50">
                <a:latin typeface="+mn-ea"/>
                <a:cs typeface="Arial" charset="0"/>
              </a:rPr>
              <a:t>검사신청 관리 </a:t>
            </a:r>
            <a:r>
              <a:rPr lang="en-US" altLang="ko-KR" sz="1000" b="1" spc="-50">
                <a:latin typeface="+mn-ea"/>
                <a:cs typeface="Arial" charset="0"/>
              </a:rPr>
              <a:t>&gt; </a:t>
            </a:r>
            <a:r>
              <a:rPr lang="ko-KR" altLang="en-US" sz="1000" b="1" spc="-50">
                <a:latin typeface="+mn-ea"/>
                <a:cs typeface="Arial" charset="0"/>
              </a:rPr>
              <a:t>소각시설 검사신청</a:t>
            </a:r>
            <a:endParaRPr lang="ko-KR" altLang="en-US" sz="1000"/>
          </a:p>
        </p:txBody>
      </p:sp>
      <p:sp>
        <p:nvSpPr>
          <p:cNvPr id="36" name="직사각형 35">
            <a:extLst>
              <a:ext uri="{FF2B5EF4-FFF2-40B4-BE49-F238E27FC236}">
                <a16:creationId xmlns:a16="http://schemas.microsoft.com/office/drawing/2014/main" id="{C0851A7E-75DF-4FCA-97CA-68C1A22C891F}"/>
              </a:ext>
            </a:extLst>
          </p:cNvPr>
          <p:cNvSpPr/>
          <p:nvPr/>
        </p:nvSpPr>
        <p:spPr>
          <a:xfrm>
            <a:off x="1222345" y="4963237"/>
            <a:ext cx="7731506" cy="9859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000"/>
              <a:t>①</a:t>
            </a:r>
            <a:r>
              <a:rPr lang="en-US" altLang="ko-KR" sz="1000"/>
              <a:t> </a:t>
            </a:r>
            <a:r>
              <a:rPr lang="ko-KR" altLang="en-US" sz="1000"/>
              <a:t>하단 첨부서류 목록 </a:t>
            </a:r>
            <a:r>
              <a:rPr lang="en-US" altLang="ko-KR" sz="1000"/>
              <a:t>[+</a:t>
            </a:r>
            <a:r>
              <a:rPr lang="ko-KR" altLang="en-US" sz="1000"/>
              <a:t>파일추가</a:t>
            </a:r>
            <a:r>
              <a:rPr lang="en-US" altLang="ko-KR" sz="1000"/>
              <a:t>] </a:t>
            </a:r>
            <a:r>
              <a:rPr lang="ko-KR" altLang="en-US" sz="1000"/>
              <a:t>버튼을 클릭하여 제출 항목 파일을 추가한다</a:t>
            </a:r>
            <a:r>
              <a:rPr lang="en-US" altLang="ko-KR" sz="1000"/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sz="1000"/>
              <a:t>② 추가된 파일을 확인 후 </a:t>
            </a:r>
            <a:r>
              <a:rPr lang="en-US" altLang="ko-KR" sz="1000"/>
              <a:t>[</a:t>
            </a:r>
            <a:r>
              <a:rPr lang="ko-KR" altLang="en-US" sz="1000"/>
              <a:t>업로드 시작</a:t>
            </a:r>
            <a:r>
              <a:rPr lang="en-US" altLang="ko-KR" sz="1000"/>
              <a:t>]</a:t>
            </a:r>
            <a:r>
              <a:rPr lang="ko-KR" altLang="en-US" sz="1000"/>
              <a:t>버튼을 클릭한다</a:t>
            </a:r>
            <a:r>
              <a:rPr lang="en-US" altLang="ko-KR" sz="1000"/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sz="1000"/>
              <a:t>③ 서류업로드 후 </a:t>
            </a:r>
            <a:r>
              <a:rPr lang="en-US" altLang="ko-KR" sz="1000"/>
              <a:t>[</a:t>
            </a:r>
            <a:r>
              <a:rPr lang="ko-KR" altLang="en-US" sz="1000"/>
              <a:t>제출</a:t>
            </a:r>
            <a:r>
              <a:rPr lang="en-US" altLang="ko-KR" sz="1000"/>
              <a:t>] </a:t>
            </a:r>
            <a:r>
              <a:rPr lang="ko-KR" altLang="en-US" sz="1000"/>
              <a:t>버튼을 클릭하여 제출한다</a:t>
            </a:r>
            <a:r>
              <a:rPr lang="en-US" altLang="ko-KR" sz="1000"/>
              <a:t>. </a:t>
            </a:r>
            <a:r>
              <a:rPr lang="ko-KR" altLang="en-US" sz="1000"/>
              <a:t>최종 제출되면 수정이 불가능하므로 제출 수정사항을 확인한다</a:t>
            </a:r>
            <a:r>
              <a:rPr lang="en-US" altLang="ko-KR" sz="1000"/>
              <a:t>.</a:t>
            </a:r>
            <a:r>
              <a:rPr lang="ko-KR" altLang="en-US" sz="1000"/>
              <a:t> </a:t>
            </a:r>
            <a:endParaRPr lang="en-US" altLang="ko-KR" sz="1000"/>
          </a:p>
          <a:p>
            <a:pPr>
              <a:lnSpc>
                <a:spcPct val="150000"/>
              </a:lnSpc>
            </a:pPr>
            <a:r>
              <a:rPr lang="ko-KR" altLang="en-US" sz="1000"/>
              <a:t>④ 정상적으로 제출 시 제출완료 팝업이 표출된다</a:t>
            </a:r>
            <a:r>
              <a:rPr lang="en-US" altLang="ko-KR" sz="1000"/>
              <a:t>.</a:t>
            </a:r>
          </a:p>
        </p:txBody>
      </p:sp>
      <p:sp>
        <p:nvSpPr>
          <p:cNvPr id="21" name="타원 20">
            <a:extLst>
              <a:ext uri="{FF2B5EF4-FFF2-40B4-BE49-F238E27FC236}">
                <a16:creationId xmlns:a16="http://schemas.microsoft.com/office/drawing/2014/main" id="{40417322-3C21-474F-9BF0-1077592BAE5C}"/>
              </a:ext>
            </a:extLst>
          </p:cNvPr>
          <p:cNvSpPr/>
          <p:nvPr/>
        </p:nvSpPr>
        <p:spPr>
          <a:xfrm>
            <a:off x="2871314" y="1624429"/>
            <a:ext cx="180000" cy="1800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b="1" dirty="0"/>
              <a:t>1</a:t>
            </a:r>
            <a:endParaRPr lang="ko-KR" altLang="en-US" sz="1000" b="1" dirty="0"/>
          </a:p>
        </p:txBody>
      </p:sp>
      <p:sp>
        <p:nvSpPr>
          <p:cNvPr id="22" name="타원 21">
            <a:extLst>
              <a:ext uri="{FF2B5EF4-FFF2-40B4-BE49-F238E27FC236}">
                <a16:creationId xmlns:a16="http://schemas.microsoft.com/office/drawing/2014/main" id="{56E6707B-1D7A-46E3-84F8-7085A2C068FE}"/>
              </a:ext>
            </a:extLst>
          </p:cNvPr>
          <p:cNvSpPr/>
          <p:nvPr/>
        </p:nvSpPr>
        <p:spPr>
          <a:xfrm>
            <a:off x="9155253" y="1663970"/>
            <a:ext cx="180000" cy="1800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b="1" dirty="0"/>
              <a:t>2</a:t>
            </a:r>
            <a:endParaRPr lang="ko-KR" altLang="en-US" sz="1000" b="1" dirty="0"/>
          </a:p>
        </p:txBody>
      </p:sp>
      <p:sp>
        <p:nvSpPr>
          <p:cNvPr id="26" name="직사각형 25">
            <a:extLst>
              <a:ext uri="{FF2B5EF4-FFF2-40B4-BE49-F238E27FC236}">
                <a16:creationId xmlns:a16="http://schemas.microsoft.com/office/drawing/2014/main" id="{602C755A-5336-4CBA-9E11-B2EBEB50E926}"/>
              </a:ext>
            </a:extLst>
          </p:cNvPr>
          <p:cNvSpPr/>
          <p:nvPr/>
        </p:nvSpPr>
        <p:spPr>
          <a:xfrm>
            <a:off x="9258301" y="1770077"/>
            <a:ext cx="716210" cy="246258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7" name="직사각형 26">
            <a:extLst>
              <a:ext uri="{FF2B5EF4-FFF2-40B4-BE49-F238E27FC236}">
                <a16:creationId xmlns:a16="http://schemas.microsoft.com/office/drawing/2014/main" id="{79FCCD9E-6446-444B-93A1-FB445955D17E}"/>
              </a:ext>
            </a:extLst>
          </p:cNvPr>
          <p:cNvSpPr/>
          <p:nvPr/>
        </p:nvSpPr>
        <p:spPr>
          <a:xfrm>
            <a:off x="2961314" y="1761688"/>
            <a:ext cx="654341" cy="248000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" name="타원 17">
            <a:extLst>
              <a:ext uri="{FF2B5EF4-FFF2-40B4-BE49-F238E27FC236}">
                <a16:creationId xmlns:a16="http://schemas.microsoft.com/office/drawing/2014/main" id="{E626E86F-7436-4B5B-B728-B2823B512865}"/>
              </a:ext>
            </a:extLst>
          </p:cNvPr>
          <p:cNvSpPr/>
          <p:nvPr/>
        </p:nvSpPr>
        <p:spPr>
          <a:xfrm>
            <a:off x="8271337" y="4693389"/>
            <a:ext cx="180000" cy="1800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b="1" dirty="0"/>
              <a:t>3</a:t>
            </a:r>
            <a:endParaRPr lang="ko-KR" altLang="en-US" sz="1000" b="1" dirty="0"/>
          </a:p>
        </p:txBody>
      </p:sp>
      <p:sp>
        <p:nvSpPr>
          <p:cNvPr id="19" name="직사각형 18">
            <a:extLst>
              <a:ext uri="{FF2B5EF4-FFF2-40B4-BE49-F238E27FC236}">
                <a16:creationId xmlns:a16="http://schemas.microsoft.com/office/drawing/2014/main" id="{40DFBE99-8CD0-4040-81E8-5F201DBA9CE0}"/>
              </a:ext>
            </a:extLst>
          </p:cNvPr>
          <p:cNvSpPr/>
          <p:nvPr/>
        </p:nvSpPr>
        <p:spPr>
          <a:xfrm>
            <a:off x="8417782" y="4797519"/>
            <a:ext cx="1709846" cy="246258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id="{24AF231D-D9E2-4C31-96CE-FFE03F662B9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4139" y="903901"/>
            <a:ext cx="2831256" cy="760069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23" name="타원 22">
            <a:extLst>
              <a:ext uri="{FF2B5EF4-FFF2-40B4-BE49-F238E27FC236}">
                <a16:creationId xmlns:a16="http://schemas.microsoft.com/office/drawing/2014/main" id="{DE9CC52B-650F-4CA0-A44A-7CF48D988D0E}"/>
              </a:ext>
            </a:extLst>
          </p:cNvPr>
          <p:cNvSpPr/>
          <p:nvPr/>
        </p:nvSpPr>
        <p:spPr>
          <a:xfrm>
            <a:off x="4204139" y="804863"/>
            <a:ext cx="180000" cy="1800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b="1" dirty="0"/>
              <a:t>4</a:t>
            </a:r>
            <a:endParaRPr lang="ko-KR" altLang="en-US" sz="1000" b="1" dirty="0"/>
          </a:p>
        </p:txBody>
      </p:sp>
      <p:sp>
        <p:nvSpPr>
          <p:cNvPr id="17" name="직사각형 16">
            <a:extLst>
              <a:ext uri="{FF2B5EF4-FFF2-40B4-BE49-F238E27FC236}">
                <a16:creationId xmlns:a16="http://schemas.microsoft.com/office/drawing/2014/main" id="{1EDAEA45-0DE4-46E4-BEBA-519D914AF35C}"/>
              </a:ext>
            </a:extLst>
          </p:cNvPr>
          <p:cNvSpPr/>
          <p:nvPr/>
        </p:nvSpPr>
        <p:spPr>
          <a:xfrm>
            <a:off x="8953851" y="281670"/>
            <a:ext cx="3119855" cy="49500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600" b="1" kern="0" dirty="0">
                <a:solidFill>
                  <a:srgbClr val="000000"/>
                </a:solidFill>
                <a:latin typeface="+mn-ea"/>
                <a:cs typeface="Malgun Gothic Semilight" panose="020B0502040204020203" pitchFamily="34" charset="-127"/>
              </a:rPr>
              <a:t>2. </a:t>
            </a:r>
            <a:r>
              <a:rPr lang="ko-KR" altLang="en-US" sz="1600" b="1" kern="0" dirty="0">
                <a:solidFill>
                  <a:srgbClr val="000000"/>
                </a:solidFill>
                <a:latin typeface="+mn-ea"/>
                <a:cs typeface="Malgun Gothic Semilight" panose="020B0502040204020203" pitchFamily="34" charset="-127"/>
              </a:rPr>
              <a:t>폐기물처리시설 검사신청</a:t>
            </a:r>
            <a:endParaRPr lang="ko-KR" altLang="en-US" sz="1600" b="1" dirty="0">
              <a:solidFill>
                <a:schemeClr val="tx1"/>
              </a:solidFill>
              <a:latin typeface="+mn-ea"/>
              <a:cs typeface="Malgun Gothic Semilight" panose="020B0502040204020203" pitchFamily="34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392626442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직사각형 42">
            <a:extLst>
              <a:ext uri="{FF2B5EF4-FFF2-40B4-BE49-F238E27FC236}">
                <a16:creationId xmlns:a16="http://schemas.microsoft.com/office/drawing/2014/main" id="{6E8DA712-E6B9-40CF-8105-64EC160F7771}"/>
              </a:ext>
            </a:extLst>
          </p:cNvPr>
          <p:cNvSpPr/>
          <p:nvPr/>
        </p:nvSpPr>
        <p:spPr>
          <a:xfrm>
            <a:off x="5806911" y="6353666"/>
            <a:ext cx="1008755" cy="18853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tx1"/>
              </a:solidFill>
            </a:endParaRPr>
          </a:p>
        </p:txBody>
      </p:sp>
      <p:sp>
        <p:nvSpPr>
          <p:cNvPr id="98" name="슬라이드 번호 개체 틀 5">
            <a:extLst>
              <a:ext uri="{FF2B5EF4-FFF2-40B4-BE49-F238E27FC236}">
                <a16:creationId xmlns:a16="http://schemas.microsoft.com/office/drawing/2014/main" id="{5EB61810-84ED-4913-902E-CA111E3630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653554" y="6400925"/>
            <a:ext cx="2743200" cy="365125"/>
          </a:xfrm>
          <a:prstGeom prst="rect">
            <a:avLst/>
          </a:prstGeom>
        </p:spPr>
        <p:txBody>
          <a:bodyPr/>
          <a:lstStyle>
            <a:lvl1pPr algn="ctr">
              <a:defRPr sz="1200"/>
            </a:lvl1pPr>
          </a:lstStyle>
          <a:p>
            <a:fld id="{EA4A837C-89E9-4F8E-9A70-A2B75BFE1A07}" type="slidenum">
              <a:rPr lang="ko-KR" altLang="en-US" smtClean="0"/>
              <a:pPr/>
              <a:t>32</a:t>
            </a:fld>
            <a:endParaRPr lang="ko-KR" altLang="en-US" dirty="0"/>
          </a:p>
        </p:txBody>
      </p:sp>
      <p:sp>
        <p:nvSpPr>
          <p:cNvPr id="11" name="Rectangle 2">
            <a:extLst>
              <a:ext uri="{FF2B5EF4-FFF2-40B4-BE49-F238E27FC236}">
                <a16:creationId xmlns:a16="http://schemas.microsoft.com/office/drawing/2014/main" id="{C8E0234F-E267-4E7B-A26C-7152F150EB1D}"/>
              </a:ext>
            </a:extLst>
          </p:cNvPr>
          <p:cNvSpPr>
            <a:spLocks noChangeArrowheads="1"/>
          </p:cNvSpPr>
          <p:nvPr/>
        </p:nvSpPr>
        <p:spPr bwMode="auto">
          <a:xfrm>
            <a:off x="810872" y="2026760"/>
            <a:ext cx="4239300" cy="574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969696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118224" tIns="59113" rIns="118224" bIns="59113">
            <a:spAutoFit/>
          </a:bodyPr>
          <a:lstStyle>
            <a:lvl1pPr defTabSz="117475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1pPr>
            <a:lvl2pPr marL="587375" defTabSz="117475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2pPr>
            <a:lvl3pPr marL="1174750" defTabSz="117475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3pPr>
            <a:lvl4pPr marL="1760538" defTabSz="117475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4pPr>
            <a:lvl5pPr marL="2347913" defTabSz="117475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5pPr>
            <a:lvl6pPr marL="2805113" defTabSz="117475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6pPr>
            <a:lvl7pPr marL="3262313" defTabSz="117475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7pPr>
            <a:lvl8pPr marL="3719513" defTabSz="117475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8pPr>
            <a:lvl9pPr marL="4176713" defTabSz="117475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9pPr>
          </a:lstStyle>
          <a:p>
            <a:pPr latinLnBrk="0">
              <a:lnSpc>
                <a:spcPct val="140000"/>
              </a:lnSpc>
            </a:pPr>
            <a:r>
              <a:rPr lang="ko-KR" altLang="en-US" sz="2400" b="1">
                <a:latin typeface="맑은 고딕" panose="020B0503020000020004" pitchFamily="50" charset="-127"/>
                <a:ea typeface="맑은 고딕" panose="020B0503020000020004" pitchFamily="50" charset="-127"/>
              </a:rPr>
              <a:t>소각열회수시설 검사신청</a:t>
            </a:r>
            <a:endParaRPr lang="ko-KR" altLang="en-US" sz="2400" b="1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3" name="Rectangle 2">
            <a:extLst>
              <a:ext uri="{FF2B5EF4-FFF2-40B4-BE49-F238E27FC236}">
                <a16:creationId xmlns:a16="http://schemas.microsoft.com/office/drawing/2014/main" id="{3D552E36-6777-4367-ABC6-592995BE3D9C}"/>
              </a:ext>
            </a:extLst>
          </p:cNvPr>
          <p:cNvSpPr>
            <a:spLocks noChangeArrowheads="1"/>
          </p:cNvSpPr>
          <p:nvPr/>
        </p:nvSpPr>
        <p:spPr bwMode="auto">
          <a:xfrm>
            <a:off x="774589" y="2901463"/>
            <a:ext cx="9761983" cy="4605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969696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118224" tIns="59113" rIns="118224" bIns="59113">
            <a:spAutoFit/>
          </a:bodyPr>
          <a:lstStyle>
            <a:lvl1pPr defTabSz="117475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1pPr>
            <a:lvl2pPr marL="587375" defTabSz="117475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2pPr>
            <a:lvl3pPr marL="1174750" defTabSz="117475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3pPr>
            <a:lvl4pPr marL="1760538" defTabSz="117475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4pPr>
            <a:lvl5pPr marL="2347913" defTabSz="117475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5pPr>
            <a:lvl6pPr marL="2805113" defTabSz="117475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6pPr>
            <a:lvl7pPr marL="3262313" defTabSz="117475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7pPr>
            <a:lvl8pPr marL="3719513" defTabSz="117475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8pPr>
            <a:lvl9pPr marL="4176713" defTabSz="117475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9pPr>
          </a:lstStyle>
          <a:p>
            <a:pPr latinLnBrk="0">
              <a:lnSpc>
                <a:spcPct val="140000"/>
              </a:lnSpc>
            </a:pPr>
            <a:r>
              <a:rPr lang="en-US" altLang="ko-KR" b="1">
                <a:latin typeface="맑은 고딕" panose="020B0503020000020004" pitchFamily="50" charset="-127"/>
                <a:ea typeface="맑은 고딕" panose="020B0503020000020004" pitchFamily="50" charset="-127"/>
              </a:rPr>
              <a:t>‘</a:t>
            </a:r>
            <a:r>
              <a:rPr lang="ko-KR" altLang="en-US" b="1">
                <a:latin typeface="맑은 고딕" panose="020B0503020000020004" pitchFamily="50" charset="-127"/>
                <a:ea typeface="맑은 고딕" panose="020B0503020000020004" pitchFamily="50" charset="-127"/>
              </a:rPr>
              <a:t>소각열회수시설</a:t>
            </a:r>
            <a:r>
              <a:rPr lang="en-US" altLang="ko-KR" b="1">
                <a:latin typeface="맑은 고딕" panose="020B0503020000020004" pitchFamily="50" charset="-127"/>
                <a:ea typeface="맑은 고딕" panose="020B0503020000020004" pitchFamily="50" charset="-127"/>
              </a:rPr>
              <a:t>’</a:t>
            </a:r>
            <a:r>
              <a:rPr lang="ko-KR" altLang="en-US" b="1">
                <a:latin typeface="맑은 고딕" panose="020B0503020000020004" pitchFamily="50" charset="-127"/>
                <a:ea typeface="맑은 고딕" panose="020B0503020000020004" pitchFamily="50" charset="-127"/>
              </a:rPr>
              <a:t> 검사신청 제출 및 작성 항목</a:t>
            </a:r>
            <a:endParaRPr lang="en-US" altLang="ko-KR" b="1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cxnSp>
        <p:nvCxnSpPr>
          <p:cNvPr id="14" name="직선 연결선 13">
            <a:extLst>
              <a:ext uri="{FF2B5EF4-FFF2-40B4-BE49-F238E27FC236}">
                <a16:creationId xmlns:a16="http://schemas.microsoft.com/office/drawing/2014/main" id="{DC8374D4-F221-4526-B546-383170A0D0AE}"/>
              </a:ext>
            </a:extLst>
          </p:cNvPr>
          <p:cNvCxnSpPr/>
          <p:nvPr/>
        </p:nvCxnSpPr>
        <p:spPr>
          <a:xfrm>
            <a:off x="810872" y="2802286"/>
            <a:ext cx="10802813" cy="0"/>
          </a:xfrm>
          <a:prstGeom prst="line">
            <a:avLst/>
          </a:prstGeom>
          <a:ln w="476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그림 7">
            <a:extLst>
              <a:ext uri="{FF2B5EF4-FFF2-40B4-BE49-F238E27FC236}">
                <a16:creationId xmlns:a16="http://schemas.microsoft.com/office/drawing/2014/main" id="{E031846B-4723-48FA-B23F-8BFB3F33DB3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37000"/>
                    </a14:imgEffect>
                    <a14:imgEffect>
                      <a14:saturation sat="101000"/>
                    </a14:imgEffect>
                    <a14:imgEffect>
                      <a14:brightnessContrast bright="12000" contrast="-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40367" y="3450240"/>
            <a:ext cx="4692833" cy="2713045"/>
          </a:xfrm>
          <a:prstGeom prst="rect">
            <a:avLst/>
          </a:prstGeom>
          <a:effectLst>
            <a:softEdge rad="31750"/>
          </a:effectLst>
        </p:spPr>
      </p:pic>
    </p:spTree>
    <p:extLst>
      <p:ext uri="{BB962C8B-B14F-4D97-AF65-F5344CB8AC3E}">
        <p14:creationId xmlns:p14="http://schemas.microsoft.com/office/powerpoint/2010/main" val="3984670180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직사각형 42">
            <a:extLst>
              <a:ext uri="{FF2B5EF4-FFF2-40B4-BE49-F238E27FC236}">
                <a16:creationId xmlns:a16="http://schemas.microsoft.com/office/drawing/2014/main" id="{6E8DA712-E6B9-40CF-8105-64EC160F7771}"/>
              </a:ext>
            </a:extLst>
          </p:cNvPr>
          <p:cNvSpPr/>
          <p:nvPr/>
        </p:nvSpPr>
        <p:spPr>
          <a:xfrm>
            <a:off x="5806911" y="6353666"/>
            <a:ext cx="1008755" cy="18853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tx1"/>
              </a:solidFill>
            </a:endParaRPr>
          </a:p>
        </p:txBody>
      </p:sp>
      <p:sp>
        <p:nvSpPr>
          <p:cNvPr id="98" name="슬라이드 번호 개체 틀 5">
            <a:extLst>
              <a:ext uri="{FF2B5EF4-FFF2-40B4-BE49-F238E27FC236}">
                <a16:creationId xmlns:a16="http://schemas.microsoft.com/office/drawing/2014/main" id="{5EB61810-84ED-4913-902E-CA111E3630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653554" y="6400925"/>
            <a:ext cx="2743200" cy="365125"/>
          </a:xfrm>
          <a:prstGeom prst="rect">
            <a:avLst/>
          </a:prstGeom>
        </p:spPr>
        <p:txBody>
          <a:bodyPr/>
          <a:lstStyle>
            <a:lvl1pPr algn="ctr">
              <a:defRPr sz="1200"/>
            </a:lvl1pPr>
          </a:lstStyle>
          <a:p>
            <a:fld id="{EA4A837C-89E9-4F8E-9A70-A2B75BFE1A07}" type="slidenum">
              <a:rPr lang="ko-KR" altLang="en-US" smtClean="0"/>
              <a:pPr/>
              <a:t>33</a:t>
            </a:fld>
            <a:endParaRPr lang="ko-KR" altLang="en-US" dirty="0"/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1C1EA299-28A1-4C9E-9D37-FBE6678C84B5}"/>
              </a:ext>
            </a:extLst>
          </p:cNvPr>
          <p:cNvSpPr/>
          <p:nvPr/>
        </p:nvSpPr>
        <p:spPr>
          <a:xfrm>
            <a:off x="348173" y="692804"/>
            <a:ext cx="2831255" cy="4223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 latinLnBrk="0">
              <a:lnSpc>
                <a:spcPct val="180000"/>
              </a:lnSpc>
            </a:pPr>
            <a:r>
              <a:rPr lang="ko-KR" altLang="en-US" sz="1400" b="1" spc="-50">
                <a:latin typeface="+mn-ea"/>
                <a:cs typeface="Arial" charset="0"/>
              </a:rPr>
              <a:t>계측기 정보관리</a:t>
            </a:r>
            <a:r>
              <a:rPr lang="en-US" altLang="ko-KR" sz="1400" b="1" spc="-50">
                <a:latin typeface="+mn-ea"/>
                <a:cs typeface="Arial" charset="0"/>
              </a:rPr>
              <a:t>(</a:t>
            </a:r>
            <a:r>
              <a:rPr lang="ko-KR" altLang="en-US" sz="1400" b="1" spc="-50">
                <a:latin typeface="+mn-ea"/>
                <a:cs typeface="Arial" charset="0"/>
              </a:rPr>
              <a:t>소각열회수</a:t>
            </a:r>
            <a:r>
              <a:rPr lang="en-US" altLang="ko-KR" sz="1400" b="1" spc="-50">
                <a:latin typeface="+mn-ea"/>
                <a:cs typeface="Arial" charset="0"/>
              </a:rPr>
              <a:t>)</a:t>
            </a:r>
            <a:endParaRPr lang="ko-KR" altLang="en-US" sz="1400" b="1" spc="-50" dirty="0">
              <a:latin typeface="+mn-ea"/>
              <a:cs typeface="Arial" charset="0"/>
            </a:endParaRPr>
          </a:p>
        </p:txBody>
      </p:sp>
      <p:sp>
        <p:nvSpPr>
          <p:cNvPr id="20" name="직사각형 19">
            <a:extLst>
              <a:ext uri="{FF2B5EF4-FFF2-40B4-BE49-F238E27FC236}">
                <a16:creationId xmlns:a16="http://schemas.microsoft.com/office/drawing/2014/main" id="{0EA6D5FC-1D18-4F5F-8556-A7C9C6D6CC24}"/>
              </a:ext>
            </a:extLst>
          </p:cNvPr>
          <p:cNvSpPr/>
          <p:nvPr/>
        </p:nvSpPr>
        <p:spPr>
          <a:xfrm>
            <a:off x="7499758" y="804863"/>
            <a:ext cx="4344069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000" b="1" spc="-50">
                <a:latin typeface="+mn-ea"/>
                <a:cs typeface="Arial" charset="0"/>
              </a:rPr>
              <a:t>Home &gt; </a:t>
            </a:r>
            <a:r>
              <a:rPr lang="ko-KR" altLang="en-US" sz="1000" b="1" spc="-50">
                <a:latin typeface="+mn-ea"/>
                <a:cs typeface="Arial" charset="0"/>
              </a:rPr>
              <a:t>폐기물처리시설검사 </a:t>
            </a:r>
            <a:r>
              <a:rPr lang="en-US" altLang="ko-KR" sz="1000" b="1" spc="-50">
                <a:latin typeface="+mn-ea"/>
                <a:cs typeface="Arial" charset="0"/>
              </a:rPr>
              <a:t>&gt; </a:t>
            </a:r>
            <a:r>
              <a:rPr lang="ko-KR" altLang="en-US" sz="1000" b="1" spc="-50">
                <a:latin typeface="+mn-ea"/>
                <a:cs typeface="Arial" charset="0"/>
              </a:rPr>
              <a:t>시설제원관리 </a:t>
            </a:r>
            <a:r>
              <a:rPr lang="en-US" altLang="ko-KR" sz="1000" b="1" spc="-50">
                <a:latin typeface="+mn-ea"/>
                <a:cs typeface="Arial" charset="0"/>
              </a:rPr>
              <a:t>&gt; </a:t>
            </a:r>
            <a:r>
              <a:rPr lang="ko-KR" altLang="en-US" sz="1000" b="1" spc="-50">
                <a:latin typeface="+mn-ea"/>
                <a:cs typeface="Arial" charset="0"/>
              </a:rPr>
              <a:t>계측기정보관리</a:t>
            </a:r>
            <a:r>
              <a:rPr lang="en-US" altLang="ko-KR" sz="1000" b="1" spc="-50">
                <a:latin typeface="+mn-ea"/>
                <a:cs typeface="Arial" charset="0"/>
              </a:rPr>
              <a:t>(</a:t>
            </a:r>
            <a:r>
              <a:rPr lang="ko-KR" altLang="en-US" sz="1000" b="1" spc="-50">
                <a:latin typeface="+mn-ea"/>
                <a:cs typeface="Arial" charset="0"/>
              </a:rPr>
              <a:t>소각열회수</a:t>
            </a:r>
            <a:r>
              <a:rPr lang="en-US" altLang="ko-KR" sz="1000" b="1" spc="-50">
                <a:latin typeface="+mn-ea"/>
                <a:cs typeface="Arial" charset="0"/>
              </a:rPr>
              <a:t>)</a:t>
            </a:r>
            <a:endParaRPr lang="ko-KR" altLang="en-US" sz="1000"/>
          </a:p>
        </p:txBody>
      </p:sp>
      <p:grpSp>
        <p:nvGrpSpPr>
          <p:cNvPr id="5" name="그룹 4">
            <a:extLst>
              <a:ext uri="{FF2B5EF4-FFF2-40B4-BE49-F238E27FC236}">
                <a16:creationId xmlns:a16="http://schemas.microsoft.com/office/drawing/2014/main" id="{DAA186ED-B3B6-4952-AA7E-10E8B4225BF6}"/>
              </a:ext>
            </a:extLst>
          </p:cNvPr>
          <p:cNvGrpSpPr/>
          <p:nvPr/>
        </p:nvGrpSpPr>
        <p:grpSpPr>
          <a:xfrm>
            <a:off x="1448717" y="1237098"/>
            <a:ext cx="9216489" cy="3754352"/>
            <a:chOff x="1448717" y="1237098"/>
            <a:chExt cx="8962021" cy="3463196"/>
          </a:xfrm>
        </p:grpSpPr>
        <p:pic>
          <p:nvPicPr>
            <p:cNvPr id="3" name="그림 2">
              <a:extLst>
                <a:ext uri="{FF2B5EF4-FFF2-40B4-BE49-F238E27FC236}">
                  <a16:creationId xmlns:a16="http://schemas.microsoft.com/office/drawing/2014/main" id="{0BDD7E2D-37BD-4E0B-9E3E-113B906E25A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48717" y="1237098"/>
              <a:ext cx="8962021" cy="3463196"/>
            </a:xfrm>
            <a:prstGeom prst="rect">
              <a:avLst/>
            </a:prstGeom>
          </p:spPr>
        </p:pic>
        <p:sp>
          <p:nvSpPr>
            <p:cNvPr id="4" name="직사각형 3">
              <a:extLst>
                <a:ext uri="{FF2B5EF4-FFF2-40B4-BE49-F238E27FC236}">
                  <a16:creationId xmlns:a16="http://schemas.microsoft.com/office/drawing/2014/main" id="{0569B8FE-3AEF-4431-865B-0B66B49E17CB}"/>
                </a:ext>
              </a:extLst>
            </p:cNvPr>
            <p:cNvSpPr/>
            <p:nvPr/>
          </p:nvSpPr>
          <p:spPr>
            <a:xfrm>
              <a:off x="8915542" y="2643131"/>
              <a:ext cx="320040" cy="16002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</p:grpSp>
      <p:sp>
        <p:nvSpPr>
          <p:cNvPr id="19" name="타원 18">
            <a:extLst>
              <a:ext uri="{FF2B5EF4-FFF2-40B4-BE49-F238E27FC236}">
                <a16:creationId xmlns:a16="http://schemas.microsoft.com/office/drawing/2014/main" id="{ADAC2363-6E7E-4623-9EC3-8D61DCE05CCE}"/>
              </a:ext>
            </a:extLst>
          </p:cNvPr>
          <p:cNvSpPr/>
          <p:nvPr/>
        </p:nvSpPr>
        <p:spPr>
          <a:xfrm>
            <a:off x="1317563" y="1923358"/>
            <a:ext cx="180000" cy="1800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b="1" dirty="0"/>
              <a:t>1</a:t>
            </a:r>
            <a:endParaRPr lang="ko-KR" altLang="en-US" sz="1000" b="1" dirty="0"/>
          </a:p>
        </p:txBody>
      </p:sp>
      <p:sp>
        <p:nvSpPr>
          <p:cNvPr id="23" name="타원 22">
            <a:extLst>
              <a:ext uri="{FF2B5EF4-FFF2-40B4-BE49-F238E27FC236}">
                <a16:creationId xmlns:a16="http://schemas.microsoft.com/office/drawing/2014/main" id="{67CE9E37-6FB8-496E-A0AA-21E4B67E6D6E}"/>
              </a:ext>
            </a:extLst>
          </p:cNvPr>
          <p:cNvSpPr/>
          <p:nvPr/>
        </p:nvSpPr>
        <p:spPr>
          <a:xfrm>
            <a:off x="10195560" y="4674374"/>
            <a:ext cx="180000" cy="1800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b="1" dirty="0"/>
              <a:t>2</a:t>
            </a:r>
            <a:endParaRPr lang="ko-KR" altLang="en-US" sz="1000" b="1" dirty="0"/>
          </a:p>
        </p:txBody>
      </p:sp>
      <p:sp>
        <p:nvSpPr>
          <p:cNvPr id="31" name="직사각형 30">
            <a:extLst>
              <a:ext uri="{FF2B5EF4-FFF2-40B4-BE49-F238E27FC236}">
                <a16:creationId xmlns:a16="http://schemas.microsoft.com/office/drawing/2014/main" id="{A8B2B759-60A6-458F-9A96-0998AAB99444}"/>
              </a:ext>
            </a:extLst>
          </p:cNvPr>
          <p:cNvSpPr/>
          <p:nvPr/>
        </p:nvSpPr>
        <p:spPr>
          <a:xfrm>
            <a:off x="1443697" y="2013358"/>
            <a:ext cx="1140112" cy="184616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1" name="직사각형 20">
            <a:extLst>
              <a:ext uri="{FF2B5EF4-FFF2-40B4-BE49-F238E27FC236}">
                <a16:creationId xmlns:a16="http://schemas.microsoft.com/office/drawing/2014/main" id="{3EAE02B5-6F38-4248-A78C-758D5D3A241C}"/>
              </a:ext>
            </a:extLst>
          </p:cNvPr>
          <p:cNvSpPr/>
          <p:nvPr/>
        </p:nvSpPr>
        <p:spPr>
          <a:xfrm>
            <a:off x="1526794" y="4999266"/>
            <a:ext cx="8790686" cy="5242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000"/>
              <a:t>①</a:t>
            </a:r>
            <a:r>
              <a:rPr lang="en-US" altLang="ko-KR" sz="1000"/>
              <a:t> </a:t>
            </a:r>
            <a:r>
              <a:rPr lang="ko-KR" altLang="en-US" sz="1000"/>
              <a:t>시설제원관리 </a:t>
            </a:r>
            <a:r>
              <a:rPr lang="en-US" altLang="ko-KR" sz="1000"/>
              <a:t>&gt; </a:t>
            </a:r>
            <a:r>
              <a:rPr lang="ko-KR" altLang="en-US" sz="1000"/>
              <a:t>계측기정보관리</a:t>
            </a:r>
            <a:r>
              <a:rPr lang="en-US" altLang="ko-KR" sz="1000"/>
              <a:t>(</a:t>
            </a:r>
            <a:r>
              <a:rPr lang="ko-KR" altLang="en-US" sz="1000"/>
              <a:t>소각열회수</a:t>
            </a:r>
            <a:r>
              <a:rPr lang="en-US" altLang="ko-KR" sz="1000"/>
              <a:t>) </a:t>
            </a:r>
            <a:r>
              <a:rPr lang="ko-KR" altLang="en-US" sz="1000"/>
              <a:t>화면을 조회한다</a:t>
            </a:r>
            <a:r>
              <a:rPr lang="en-US" altLang="ko-KR" sz="1000"/>
              <a:t>. </a:t>
            </a:r>
          </a:p>
          <a:p>
            <a:pPr>
              <a:lnSpc>
                <a:spcPct val="150000"/>
              </a:lnSpc>
            </a:pPr>
            <a:r>
              <a:rPr lang="ko-KR" altLang="en-US" sz="1000"/>
              <a:t>② 등록 버튼을 클릭하여 계측장비 상세 화면이 표출된다</a:t>
            </a:r>
            <a:r>
              <a:rPr lang="en-US" altLang="ko-KR" sz="1000"/>
              <a:t>.</a:t>
            </a:r>
            <a:r>
              <a:rPr lang="ko-KR" altLang="en-US" sz="1000"/>
              <a:t> </a:t>
            </a:r>
            <a:endParaRPr lang="en-US" altLang="ko-KR" sz="1000"/>
          </a:p>
        </p:txBody>
      </p:sp>
      <p:pic>
        <p:nvPicPr>
          <p:cNvPr id="10" name="그림 9">
            <a:extLst>
              <a:ext uri="{FF2B5EF4-FFF2-40B4-BE49-F238E27FC236}">
                <a16:creationId xmlns:a16="http://schemas.microsoft.com/office/drawing/2014/main" id="{13FDD9A0-AB32-4491-A271-5FB68D7EF67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97761" y="2122408"/>
            <a:ext cx="711239" cy="88905"/>
          </a:xfrm>
          <a:prstGeom prst="rect">
            <a:avLst/>
          </a:prstGeom>
        </p:spPr>
      </p:pic>
      <p:sp>
        <p:nvSpPr>
          <p:cNvPr id="15" name="직사각형 14">
            <a:extLst>
              <a:ext uri="{FF2B5EF4-FFF2-40B4-BE49-F238E27FC236}">
                <a16:creationId xmlns:a16="http://schemas.microsoft.com/office/drawing/2014/main" id="{FF6E0C48-CAE2-436B-8AA4-876E6C7B9D69}"/>
              </a:ext>
            </a:extLst>
          </p:cNvPr>
          <p:cNvSpPr/>
          <p:nvPr/>
        </p:nvSpPr>
        <p:spPr>
          <a:xfrm>
            <a:off x="7729637" y="281670"/>
            <a:ext cx="4344069" cy="49500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600" b="1" kern="0" dirty="0">
                <a:solidFill>
                  <a:srgbClr val="000000"/>
                </a:solidFill>
                <a:latin typeface="+mn-ea"/>
                <a:cs typeface="Malgun Gothic Semilight" panose="020B0502040204020203" pitchFamily="34" charset="-127"/>
              </a:rPr>
              <a:t>3. </a:t>
            </a:r>
            <a:r>
              <a:rPr lang="ko-KR" altLang="en-US" sz="1600" b="1" kern="0" dirty="0">
                <a:solidFill>
                  <a:srgbClr val="000000"/>
                </a:solidFill>
                <a:latin typeface="+mn-ea"/>
                <a:cs typeface="Malgun Gothic Semilight" panose="020B0502040204020203" pitchFamily="34" charset="-127"/>
              </a:rPr>
              <a:t>폐기물처리시설 검사신청</a:t>
            </a:r>
            <a:r>
              <a:rPr lang="en-US" altLang="ko-KR" sz="1600" b="1" kern="0" dirty="0">
                <a:solidFill>
                  <a:srgbClr val="000000"/>
                </a:solidFill>
                <a:latin typeface="+mn-ea"/>
                <a:cs typeface="Malgun Gothic Semilight" panose="020B0502040204020203" pitchFamily="34" charset="-127"/>
              </a:rPr>
              <a:t>(</a:t>
            </a:r>
            <a:r>
              <a:rPr lang="ko-KR" altLang="en-US" sz="1600" b="1" kern="0" dirty="0" err="1">
                <a:solidFill>
                  <a:srgbClr val="000000"/>
                </a:solidFill>
                <a:latin typeface="+mn-ea"/>
                <a:cs typeface="Malgun Gothic Semilight" panose="020B0502040204020203" pitchFamily="34" charset="-127"/>
              </a:rPr>
              <a:t>소각열회수시설</a:t>
            </a:r>
            <a:r>
              <a:rPr lang="en-US" altLang="ko-KR" sz="1600" b="1" kern="0" dirty="0">
                <a:solidFill>
                  <a:srgbClr val="000000"/>
                </a:solidFill>
                <a:latin typeface="+mn-ea"/>
                <a:cs typeface="Malgun Gothic Semilight" panose="020B0502040204020203" pitchFamily="34" charset="-127"/>
              </a:rPr>
              <a:t>)</a:t>
            </a:r>
            <a:endParaRPr lang="ko-KR" altLang="en-US" sz="1600" b="1" dirty="0">
              <a:solidFill>
                <a:schemeClr val="tx1"/>
              </a:solidFill>
              <a:latin typeface="+mn-ea"/>
              <a:cs typeface="Malgun Gothic Semilight" panose="020B0502040204020203" pitchFamily="34" charset="-127"/>
            </a:endParaRPr>
          </a:p>
        </p:txBody>
      </p:sp>
      <p:sp>
        <p:nvSpPr>
          <p:cNvPr id="16" name="직사각형 15">
            <a:extLst>
              <a:ext uri="{FF2B5EF4-FFF2-40B4-BE49-F238E27FC236}">
                <a16:creationId xmlns:a16="http://schemas.microsoft.com/office/drawing/2014/main" id="{C8D7A7C0-56F7-419D-BE3C-EFD6E7CBBB17}"/>
              </a:ext>
            </a:extLst>
          </p:cNvPr>
          <p:cNvSpPr/>
          <p:nvPr/>
        </p:nvSpPr>
        <p:spPr>
          <a:xfrm>
            <a:off x="8892553" y="2135450"/>
            <a:ext cx="677615" cy="6252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04718935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그림 10">
            <a:extLst>
              <a:ext uri="{FF2B5EF4-FFF2-40B4-BE49-F238E27FC236}">
                <a16:creationId xmlns:a16="http://schemas.microsoft.com/office/drawing/2014/main" id="{BD80DAC5-3E0A-408A-94FC-426019D1C0A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391" b="2494"/>
          <a:stretch/>
        </p:blipFill>
        <p:spPr>
          <a:xfrm>
            <a:off x="324435" y="1062059"/>
            <a:ext cx="7271840" cy="2366941"/>
          </a:xfrm>
          <a:prstGeom prst="rect">
            <a:avLst/>
          </a:prstGeom>
        </p:spPr>
      </p:pic>
      <p:sp>
        <p:nvSpPr>
          <p:cNvPr id="43" name="직사각형 42">
            <a:extLst>
              <a:ext uri="{FF2B5EF4-FFF2-40B4-BE49-F238E27FC236}">
                <a16:creationId xmlns:a16="http://schemas.microsoft.com/office/drawing/2014/main" id="{6E8DA712-E6B9-40CF-8105-64EC160F7771}"/>
              </a:ext>
            </a:extLst>
          </p:cNvPr>
          <p:cNvSpPr/>
          <p:nvPr/>
        </p:nvSpPr>
        <p:spPr>
          <a:xfrm>
            <a:off x="5806911" y="6353666"/>
            <a:ext cx="1008755" cy="18853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tx1"/>
              </a:solidFill>
            </a:endParaRPr>
          </a:p>
        </p:txBody>
      </p:sp>
      <p:sp>
        <p:nvSpPr>
          <p:cNvPr id="98" name="슬라이드 번호 개체 틀 5">
            <a:extLst>
              <a:ext uri="{FF2B5EF4-FFF2-40B4-BE49-F238E27FC236}">
                <a16:creationId xmlns:a16="http://schemas.microsoft.com/office/drawing/2014/main" id="{5EB61810-84ED-4913-902E-CA111E3630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653554" y="6400925"/>
            <a:ext cx="2743200" cy="365125"/>
          </a:xfrm>
          <a:prstGeom prst="rect">
            <a:avLst/>
          </a:prstGeom>
        </p:spPr>
        <p:txBody>
          <a:bodyPr/>
          <a:lstStyle>
            <a:lvl1pPr algn="ctr">
              <a:defRPr sz="1200"/>
            </a:lvl1pPr>
          </a:lstStyle>
          <a:p>
            <a:fld id="{EA4A837C-89E9-4F8E-9A70-A2B75BFE1A07}" type="slidenum">
              <a:rPr lang="ko-KR" altLang="en-US" smtClean="0"/>
              <a:pPr/>
              <a:t>34</a:t>
            </a:fld>
            <a:endParaRPr lang="ko-KR" altLang="en-US" dirty="0"/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1C1EA299-28A1-4C9E-9D37-FBE6678C84B5}"/>
              </a:ext>
            </a:extLst>
          </p:cNvPr>
          <p:cNvSpPr/>
          <p:nvPr/>
        </p:nvSpPr>
        <p:spPr>
          <a:xfrm>
            <a:off x="348173" y="692804"/>
            <a:ext cx="2831255" cy="4223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 latinLnBrk="0">
              <a:lnSpc>
                <a:spcPct val="180000"/>
              </a:lnSpc>
            </a:pPr>
            <a:r>
              <a:rPr lang="ko-KR" altLang="en-US" sz="1400" b="1" spc="-50">
                <a:latin typeface="+mn-ea"/>
                <a:cs typeface="Arial" charset="0"/>
              </a:rPr>
              <a:t>계측기 정보관리</a:t>
            </a:r>
            <a:r>
              <a:rPr lang="en-US" altLang="ko-KR" sz="1400" b="1" spc="-50">
                <a:latin typeface="+mn-ea"/>
                <a:cs typeface="Arial" charset="0"/>
              </a:rPr>
              <a:t>(</a:t>
            </a:r>
            <a:r>
              <a:rPr lang="ko-KR" altLang="en-US" sz="1400" b="1" spc="-50">
                <a:latin typeface="+mn-ea"/>
                <a:cs typeface="Arial" charset="0"/>
              </a:rPr>
              <a:t>소각열회수</a:t>
            </a:r>
            <a:r>
              <a:rPr lang="en-US" altLang="ko-KR" sz="1400" b="1" spc="-50">
                <a:latin typeface="+mn-ea"/>
                <a:cs typeface="Arial" charset="0"/>
              </a:rPr>
              <a:t>)</a:t>
            </a:r>
            <a:endParaRPr lang="ko-KR" altLang="en-US" sz="1400" b="1" spc="-50" dirty="0">
              <a:latin typeface="+mn-ea"/>
              <a:cs typeface="Arial" charset="0"/>
            </a:endParaRPr>
          </a:p>
        </p:txBody>
      </p:sp>
      <p:sp>
        <p:nvSpPr>
          <p:cNvPr id="20" name="직사각형 19">
            <a:extLst>
              <a:ext uri="{FF2B5EF4-FFF2-40B4-BE49-F238E27FC236}">
                <a16:creationId xmlns:a16="http://schemas.microsoft.com/office/drawing/2014/main" id="{0EA6D5FC-1D18-4F5F-8556-A7C9C6D6CC24}"/>
              </a:ext>
            </a:extLst>
          </p:cNvPr>
          <p:cNvSpPr/>
          <p:nvPr/>
        </p:nvSpPr>
        <p:spPr>
          <a:xfrm>
            <a:off x="7499758" y="804863"/>
            <a:ext cx="4344069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000" b="1" spc="-50">
                <a:latin typeface="+mn-ea"/>
                <a:cs typeface="Arial" charset="0"/>
              </a:rPr>
              <a:t>Home &gt; </a:t>
            </a:r>
            <a:r>
              <a:rPr lang="ko-KR" altLang="en-US" sz="1000" b="1" spc="-50">
                <a:latin typeface="+mn-ea"/>
                <a:cs typeface="Arial" charset="0"/>
              </a:rPr>
              <a:t>폐기물처리시설검사 </a:t>
            </a:r>
            <a:r>
              <a:rPr lang="en-US" altLang="ko-KR" sz="1000" b="1" spc="-50">
                <a:latin typeface="+mn-ea"/>
                <a:cs typeface="Arial" charset="0"/>
              </a:rPr>
              <a:t>&gt; </a:t>
            </a:r>
            <a:r>
              <a:rPr lang="ko-KR" altLang="en-US" sz="1000" b="1" spc="-50">
                <a:latin typeface="+mn-ea"/>
                <a:cs typeface="Arial" charset="0"/>
              </a:rPr>
              <a:t>시설제원관리 </a:t>
            </a:r>
            <a:r>
              <a:rPr lang="en-US" altLang="ko-KR" sz="1000" b="1" spc="-50">
                <a:latin typeface="+mn-ea"/>
                <a:cs typeface="Arial" charset="0"/>
              </a:rPr>
              <a:t>&gt; </a:t>
            </a:r>
            <a:r>
              <a:rPr lang="ko-KR" altLang="en-US" sz="1000" b="1" spc="-50">
                <a:latin typeface="+mn-ea"/>
                <a:cs typeface="Arial" charset="0"/>
              </a:rPr>
              <a:t>계측기정보관리</a:t>
            </a:r>
            <a:r>
              <a:rPr lang="en-US" altLang="ko-KR" sz="1000" b="1" spc="-50">
                <a:latin typeface="+mn-ea"/>
                <a:cs typeface="Arial" charset="0"/>
              </a:rPr>
              <a:t>(</a:t>
            </a:r>
            <a:r>
              <a:rPr lang="ko-KR" altLang="en-US" sz="1000" b="1" spc="-50">
                <a:latin typeface="+mn-ea"/>
                <a:cs typeface="Arial" charset="0"/>
              </a:rPr>
              <a:t>소각열회수</a:t>
            </a:r>
            <a:r>
              <a:rPr lang="en-US" altLang="ko-KR" sz="1000" b="1" spc="-50">
                <a:latin typeface="+mn-ea"/>
                <a:cs typeface="Arial" charset="0"/>
              </a:rPr>
              <a:t>)</a:t>
            </a:r>
            <a:endParaRPr lang="ko-KR" altLang="en-US" sz="1000"/>
          </a:p>
        </p:txBody>
      </p:sp>
      <p:sp>
        <p:nvSpPr>
          <p:cNvPr id="19" name="타원 18">
            <a:extLst>
              <a:ext uri="{FF2B5EF4-FFF2-40B4-BE49-F238E27FC236}">
                <a16:creationId xmlns:a16="http://schemas.microsoft.com/office/drawing/2014/main" id="{ADAC2363-6E7E-4623-9EC3-8D61DCE05CCE}"/>
              </a:ext>
            </a:extLst>
          </p:cNvPr>
          <p:cNvSpPr/>
          <p:nvPr/>
        </p:nvSpPr>
        <p:spPr>
          <a:xfrm>
            <a:off x="6221288" y="2474108"/>
            <a:ext cx="180000" cy="1800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b="1" dirty="0"/>
              <a:t>1</a:t>
            </a:r>
            <a:endParaRPr lang="ko-KR" altLang="en-US" sz="1000" b="1" dirty="0"/>
          </a:p>
        </p:txBody>
      </p:sp>
      <p:sp>
        <p:nvSpPr>
          <p:cNvPr id="31" name="직사각형 30">
            <a:extLst>
              <a:ext uri="{FF2B5EF4-FFF2-40B4-BE49-F238E27FC236}">
                <a16:creationId xmlns:a16="http://schemas.microsoft.com/office/drawing/2014/main" id="{A8B2B759-60A6-458F-9A96-0998AAB99444}"/>
              </a:ext>
            </a:extLst>
          </p:cNvPr>
          <p:cNvSpPr/>
          <p:nvPr/>
        </p:nvSpPr>
        <p:spPr>
          <a:xfrm>
            <a:off x="6359646" y="2587737"/>
            <a:ext cx="544074" cy="184616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1" name="직사각형 20">
            <a:extLst>
              <a:ext uri="{FF2B5EF4-FFF2-40B4-BE49-F238E27FC236}">
                <a16:creationId xmlns:a16="http://schemas.microsoft.com/office/drawing/2014/main" id="{3EAE02B5-6F38-4248-A78C-758D5D3A241C}"/>
              </a:ext>
            </a:extLst>
          </p:cNvPr>
          <p:cNvSpPr/>
          <p:nvPr/>
        </p:nvSpPr>
        <p:spPr>
          <a:xfrm>
            <a:off x="324435" y="5143907"/>
            <a:ext cx="8790686" cy="9859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000"/>
              <a:t>①</a:t>
            </a:r>
            <a:r>
              <a:rPr lang="en-US" altLang="ko-KR" sz="1000"/>
              <a:t> </a:t>
            </a:r>
            <a:r>
              <a:rPr lang="ko-KR" altLang="en-US" sz="1000"/>
              <a:t>계측기 정보관리 상세화면 </a:t>
            </a:r>
            <a:r>
              <a:rPr lang="en-US" altLang="ko-KR" sz="1000"/>
              <a:t>[</a:t>
            </a:r>
            <a:r>
              <a:rPr lang="ko-KR" altLang="en-US" sz="1000"/>
              <a:t>엑셀업로드</a:t>
            </a:r>
            <a:r>
              <a:rPr lang="en-US" altLang="ko-KR" sz="1000"/>
              <a:t>]</a:t>
            </a:r>
            <a:r>
              <a:rPr lang="ko-KR" altLang="en-US" sz="1000"/>
              <a:t>버튼 클릭하여 업로드 팝업이 표출된다</a:t>
            </a:r>
            <a:r>
              <a:rPr lang="en-US" altLang="ko-KR" sz="1000"/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sz="1000"/>
              <a:t>② </a:t>
            </a:r>
            <a:r>
              <a:rPr lang="en-US" altLang="ko-KR" sz="1000"/>
              <a:t>[</a:t>
            </a:r>
            <a:r>
              <a:rPr lang="ko-KR" altLang="en-US" sz="1000"/>
              <a:t>엑셀 양식 다운로드</a:t>
            </a:r>
            <a:r>
              <a:rPr lang="en-US" altLang="ko-KR" sz="1000"/>
              <a:t>]</a:t>
            </a:r>
            <a:r>
              <a:rPr lang="ko-KR" altLang="en-US" sz="1000"/>
              <a:t>버튼을 클릭하여 양식지 엑셀파일을 다운 받는다</a:t>
            </a:r>
            <a:r>
              <a:rPr lang="en-US" altLang="ko-KR" sz="1000"/>
              <a:t>.</a:t>
            </a:r>
            <a:r>
              <a:rPr lang="ko-KR" altLang="en-US" sz="1000"/>
              <a:t> </a:t>
            </a:r>
            <a:endParaRPr lang="en-US" altLang="ko-KR" sz="1000"/>
          </a:p>
          <a:p>
            <a:pPr>
              <a:lnSpc>
                <a:spcPct val="150000"/>
              </a:lnSpc>
            </a:pPr>
            <a:r>
              <a:rPr lang="ko-KR" altLang="en-US" sz="1000"/>
              <a:t>③ 엑셀파일 계측장비 자료를 입력한다</a:t>
            </a:r>
            <a:r>
              <a:rPr lang="en-US" altLang="ko-KR" sz="1000"/>
              <a:t>.</a:t>
            </a:r>
            <a:r>
              <a:rPr lang="ko-KR" altLang="en-US" sz="1000"/>
              <a:t>  </a:t>
            </a:r>
            <a:endParaRPr lang="en-US" altLang="ko-KR" sz="1000"/>
          </a:p>
          <a:p>
            <a:pPr>
              <a:lnSpc>
                <a:spcPct val="150000"/>
              </a:lnSpc>
            </a:pPr>
            <a:r>
              <a:rPr lang="ko-KR" altLang="en-US" sz="1000"/>
              <a:t>④ 엑셀업로드 후 저장 버튼을 클릭하여 검사신청을 진행한다</a:t>
            </a:r>
            <a:r>
              <a:rPr lang="en-US" altLang="ko-KR" sz="1000"/>
              <a:t>.</a:t>
            </a:r>
          </a:p>
        </p:txBody>
      </p:sp>
      <p:pic>
        <p:nvPicPr>
          <p:cNvPr id="13" name="그림 12">
            <a:extLst>
              <a:ext uri="{FF2B5EF4-FFF2-40B4-BE49-F238E27FC236}">
                <a16:creationId xmlns:a16="http://schemas.microsoft.com/office/drawing/2014/main" id="{098F23DE-F3CC-4376-8F99-B3D54992E4C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7006" y="1294790"/>
            <a:ext cx="4444494" cy="2075537"/>
          </a:xfrm>
          <a:prstGeom prst="rect">
            <a:avLst/>
          </a:prstGeom>
        </p:spPr>
      </p:pic>
      <p:sp>
        <p:nvSpPr>
          <p:cNvPr id="23" name="타원 22">
            <a:extLst>
              <a:ext uri="{FF2B5EF4-FFF2-40B4-BE49-F238E27FC236}">
                <a16:creationId xmlns:a16="http://schemas.microsoft.com/office/drawing/2014/main" id="{67CE9E37-6FB8-496E-A0AA-21E4B67E6D6E}"/>
              </a:ext>
            </a:extLst>
          </p:cNvPr>
          <p:cNvSpPr/>
          <p:nvPr/>
        </p:nvSpPr>
        <p:spPr>
          <a:xfrm>
            <a:off x="8412480" y="1509678"/>
            <a:ext cx="180000" cy="1800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b="1" dirty="0"/>
              <a:t>2</a:t>
            </a:r>
            <a:endParaRPr lang="ko-KR" altLang="en-US" sz="1000" b="1" dirty="0"/>
          </a:p>
        </p:txBody>
      </p:sp>
      <p:pic>
        <p:nvPicPr>
          <p:cNvPr id="15" name="그림 14">
            <a:extLst>
              <a:ext uri="{FF2B5EF4-FFF2-40B4-BE49-F238E27FC236}">
                <a16:creationId xmlns:a16="http://schemas.microsoft.com/office/drawing/2014/main" id="{89CA819E-E038-4709-9031-937D326FF56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4353" y="3545304"/>
            <a:ext cx="8037674" cy="1505453"/>
          </a:xfrm>
          <a:prstGeom prst="rect">
            <a:avLst/>
          </a:prstGeom>
        </p:spPr>
      </p:pic>
      <p:sp>
        <p:nvSpPr>
          <p:cNvPr id="25" name="직사각형 24">
            <a:extLst>
              <a:ext uri="{FF2B5EF4-FFF2-40B4-BE49-F238E27FC236}">
                <a16:creationId xmlns:a16="http://schemas.microsoft.com/office/drawing/2014/main" id="{F271D4AD-2EB0-45B8-ADCD-B9D78E11A1EC}"/>
              </a:ext>
            </a:extLst>
          </p:cNvPr>
          <p:cNvSpPr/>
          <p:nvPr/>
        </p:nvSpPr>
        <p:spPr>
          <a:xfrm>
            <a:off x="278133" y="3568411"/>
            <a:ext cx="8023894" cy="1406823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4" name="타원 23">
            <a:extLst>
              <a:ext uri="{FF2B5EF4-FFF2-40B4-BE49-F238E27FC236}">
                <a16:creationId xmlns:a16="http://schemas.microsoft.com/office/drawing/2014/main" id="{563A1826-7424-4908-9195-C43D25529D3A}"/>
              </a:ext>
            </a:extLst>
          </p:cNvPr>
          <p:cNvSpPr/>
          <p:nvPr/>
        </p:nvSpPr>
        <p:spPr>
          <a:xfrm>
            <a:off x="217310" y="3492888"/>
            <a:ext cx="180000" cy="1800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b="1" dirty="0"/>
              <a:t>3</a:t>
            </a:r>
            <a:endParaRPr lang="ko-KR" altLang="en-US" sz="1000" b="1" dirty="0"/>
          </a:p>
        </p:txBody>
      </p:sp>
      <p:cxnSp>
        <p:nvCxnSpPr>
          <p:cNvPr id="17" name="직선 화살표 연결선 16">
            <a:extLst>
              <a:ext uri="{FF2B5EF4-FFF2-40B4-BE49-F238E27FC236}">
                <a16:creationId xmlns:a16="http://schemas.microsoft.com/office/drawing/2014/main" id="{A8D5F944-A4ED-4FDB-A1D7-3F582A1291E6}"/>
              </a:ext>
            </a:extLst>
          </p:cNvPr>
          <p:cNvCxnSpPr>
            <a:cxnSpLocks/>
            <a:stCxn id="23" idx="4"/>
          </p:cNvCxnSpPr>
          <p:nvPr/>
        </p:nvCxnSpPr>
        <p:spPr>
          <a:xfrm flipH="1">
            <a:off x="8084134" y="1689678"/>
            <a:ext cx="418346" cy="1855626"/>
          </a:xfrm>
          <a:prstGeom prst="straightConnector1">
            <a:avLst/>
          </a:prstGeom>
          <a:ln w="190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타원 29">
            <a:extLst>
              <a:ext uri="{FF2B5EF4-FFF2-40B4-BE49-F238E27FC236}">
                <a16:creationId xmlns:a16="http://schemas.microsoft.com/office/drawing/2014/main" id="{2E3933B5-84B3-4E34-B717-EE1CAB40EC78}"/>
              </a:ext>
            </a:extLst>
          </p:cNvPr>
          <p:cNvSpPr/>
          <p:nvPr/>
        </p:nvSpPr>
        <p:spPr>
          <a:xfrm>
            <a:off x="6889147" y="3114858"/>
            <a:ext cx="180000" cy="1800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b="1" dirty="0"/>
              <a:t>4</a:t>
            </a:r>
            <a:endParaRPr lang="ko-KR" altLang="en-US" sz="1000" b="1" dirty="0"/>
          </a:p>
        </p:txBody>
      </p:sp>
      <p:sp>
        <p:nvSpPr>
          <p:cNvPr id="22" name="직사각형 21">
            <a:extLst>
              <a:ext uri="{FF2B5EF4-FFF2-40B4-BE49-F238E27FC236}">
                <a16:creationId xmlns:a16="http://schemas.microsoft.com/office/drawing/2014/main" id="{034D93A6-440A-4EB9-BF36-BB5FE0378AF9}"/>
              </a:ext>
            </a:extLst>
          </p:cNvPr>
          <p:cNvSpPr/>
          <p:nvPr/>
        </p:nvSpPr>
        <p:spPr>
          <a:xfrm>
            <a:off x="7729637" y="281670"/>
            <a:ext cx="4344069" cy="49500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600" b="1" kern="0" dirty="0">
                <a:solidFill>
                  <a:srgbClr val="000000"/>
                </a:solidFill>
                <a:latin typeface="+mn-ea"/>
                <a:cs typeface="Malgun Gothic Semilight" panose="020B0502040204020203" pitchFamily="34" charset="-127"/>
              </a:rPr>
              <a:t>3. </a:t>
            </a:r>
            <a:r>
              <a:rPr lang="ko-KR" altLang="en-US" sz="1600" b="1" kern="0" dirty="0">
                <a:solidFill>
                  <a:srgbClr val="000000"/>
                </a:solidFill>
                <a:latin typeface="+mn-ea"/>
                <a:cs typeface="Malgun Gothic Semilight" panose="020B0502040204020203" pitchFamily="34" charset="-127"/>
              </a:rPr>
              <a:t>폐기물처리시설 검사신청</a:t>
            </a:r>
            <a:r>
              <a:rPr lang="en-US" altLang="ko-KR" sz="1600" b="1" kern="0" dirty="0">
                <a:solidFill>
                  <a:srgbClr val="000000"/>
                </a:solidFill>
                <a:latin typeface="+mn-ea"/>
                <a:cs typeface="Malgun Gothic Semilight" panose="020B0502040204020203" pitchFamily="34" charset="-127"/>
              </a:rPr>
              <a:t>(</a:t>
            </a:r>
            <a:r>
              <a:rPr lang="ko-KR" altLang="en-US" sz="1600" b="1" kern="0" dirty="0" err="1">
                <a:solidFill>
                  <a:srgbClr val="000000"/>
                </a:solidFill>
                <a:latin typeface="+mn-ea"/>
                <a:cs typeface="Malgun Gothic Semilight" panose="020B0502040204020203" pitchFamily="34" charset="-127"/>
              </a:rPr>
              <a:t>소각열회수시설</a:t>
            </a:r>
            <a:r>
              <a:rPr lang="en-US" altLang="ko-KR" sz="1600" b="1" kern="0" dirty="0">
                <a:solidFill>
                  <a:srgbClr val="000000"/>
                </a:solidFill>
                <a:latin typeface="+mn-ea"/>
                <a:cs typeface="Malgun Gothic Semilight" panose="020B0502040204020203" pitchFamily="34" charset="-127"/>
              </a:rPr>
              <a:t>)</a:t>
            </a:r>
            <a:endParaRPr lang="ko-KR" altLang="en-US" sz="1600" b="1" dirty="0">
              <a:solidFill>
                <a:schemeClr val="tx1"/>
              </a:solidFill>
              <a:latin typeface="+mn-ea"/>
              <a:cs typeface="Malgun Gothic Semilight" panose="020B0502040204020203" pitchFamily="34" charset="-127"/>
            </a:endParaRPr>
          </a:p>
        </p:txBody>
      </p:sp>
      <p:sp>
        <p:nvSpPr>
          <p:cNvPr id="18" name="직사각형 17">
            <a:extLst>
              <a:ext uri="{FF2B5EF4-FFF2-40B4-BE49-F238E27FC236}">
                <a16:creationId xmlns:a16="http://schemas.microsoft.com/office/drawing/2014/main" id="{E8095899-0496-4169-96A5-EB895D5B1B87}"/>
              </a:ext>
            </a:extLst>
          </p:cNvPr>
          <p:cNvSpPr/>
          <p:nvPr/>
        </p:nvSpPr>
        <p:spPr>
          <a:xfrm>
            <a:off x="1424992" y="1396494"/>
            <a:ext cx="677615" cy="6252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6" name="직사각형 25">
            <a:extLst>
              <a:ext uri="{FF2B5EF4-FFF2-40B4-BE49-F238E27FC236}">
                <a16:creationId xmlns:a16="http://schemas.microsoft.com/office/drawing/2014/main" id="{A49772D0-4B0C-480B-8B5E-7E9B74262D87}"/>
              </a:ext>
            </a:extLst>
          </p:cNvPr>
          <p:cNvSpPr/>
          <p:nvPr/>
        </p:nvSpPr>
        <p:spPr>
          <a:xfrm>
            <a:off x="1470199" y="2332558"/>
            <a:ext cx="911051" cy="6252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5300691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직사각형 8"/>
          <p:cNvSpPr/>
          <p:nvPr/>
        </p:nvSpPr>
        <p:spPr>
          <a:xfrm>
            <a:off x="477734" y="4268033"/>
            <a:ext cx="10524318" cy="1785104"/>
          </a:xfrm>
          <a:prstGeom prst="rect">
            <a:avLst/>
          </a:prstGeom>
          <a:noFill/>
          <a:ln w="38100">
            <a:noFill/>
          </a:ln>
        </p:spPr>
        <p:txBody>
          <a:bodyPr wrap="square">
            <a:spAutoFit/>
          </a:bodyPr>
          <a:lstStyle/>
          <a:p>
            <a:r>
              <a:rPr lang="ko-KR" altLang="en-US" sz="1100" b="1">
                <a:latin typeface="+mj-lt"/>
              </a:rPr>
              <a:t>계측기 정보 입력 시 주의 및 참고 사항 </a:t>
            </a:r>
            <a:r>
              <a:rPr lang="en-US" altLang="ko-KR" sz="1100" b="1">
                <a:latin typeface="+mj-lt"/>
              </a:rPr>
              <a:t>(</a:t>
            </a:r>
            <a:r>
              <a:rPr lang="ko-KR" altLang="en-US" sz="1100" b="1">
                <a:latin typeface="+mj-lt"/>
              </a:rPr>
              <a:t>상단 이미지 참조</a:t>
            </a:r>
            <a:r>
              <a:rPr lang="en-US" altLang="ko-KR" sz="1100" b="1">
                <a:latin typeface="+mj-lt"/>
              </a:rPr>
              <a:t>)</a:t>
            </a:r>
            <a:r>
              <a:rPr lang="ko-KR" altLang="en-US" sz="1100" b="1">
                <a:latin typeface="+mj-lt"/>
              </a:rPr>
              <a:t> </a:t>
            </a:r>
            <a:endParaRPr lang="en-US" altLang="ko-KR" sz="1100" b="1">
              <a:latin typeface="+mj-lt"/>
            </a:endParaRPr>
          </a:p>
          <a:p>
            <a:pPr algn="ctr"/>
            <a:endParaRPr lang="en-US" altLang="ko-KR" sz="1100" b="1" dirty="0">
              <a:latin typeface="+mj-lt"/>
            </a:endParaRPr>
          </a:p>
          <a:p>
            <a:pPr marL="228600" indent="-228600">
              <a:buAutoNum type="arabicPeriod"/>
            </a:pPr>
            <a:r>
              <a:rPr lang="ko-KR" altLang="en-US" sz="1100">
                <a:latin typeface="+mj-lt"/>
              </a:rPr>
              <a:t>업로드하는 </a:t>
            </a:r>
            <a:r>
              <a:rPr lang="ko-KR" altLang="en-US" sz="1100" dirty="0">
                <a:latin typeface="+mj-lt"/>
              </a:rPr>
              <a:t>엑셀 양식에 기입하는 항목은 시스템 내 </a:t>
            </a:r>
            <a:r>
              <a:rPr lang="ko-KR" altLang="en-US" sz="1100">
                <a:latin typeface="+mj-lt"/>
              </a:rPr>
              <a:t>내용과 형식 띄어쓰기도 일치해아 한다</a:t>
            </a:r>
            <a:r>
              <a:rPr lang="en-US" altLang="ko-KR" sz="1100">
                <a:latin typeface="+mj-lt"/>
              </a:rPr>
              <a:t>.</a:t>
            </a:r>
            <a:br>
              <a:rPr lang="en-US" altLang="ko-KR" sz="1100">
                <a:latin typeface="+mj-lt"/>
              </a:rPr>
            </a:br>
            <a:r>
              <a:rPr lang="en-US" altLang="ko-KR" sz="1100">
                <a:latin typeface="+mj-lt"/>
              </a:rPr>
              <a:t>- </a:t>
            </a:r>
            <a:r>
              <a:rPr lang="ko-KR" altLang="en-US" sz="1100">
                <a:latin typeface="+mj-lt"/>
              </a:rPr>
              <a:t>예시 </a:t>
            </a:r>
            <a:r>
              <a:rPr lang="en-US" altLang="ko-KR" sz="1100">
                <a:latin typeface="+mj-lt"/>
              </a:rPr>
              <a:t>: </a:t>
            </a:r>
            <a:r>
              <a:rPr lang="ko-KR" altLang="en-US" sz="1100">
                <a:latin typeface="+mj-lt"/>
              </a:rPr>
              <a:t>계측장비 </a:t>
            </a:r>
            <a:r>
              <a:rPr lang="en-US" altLang="ko-KR" sz="1100">
                <a:latin typeface="+mj-lt"/>
              </a:rPr>
              <a:t>'</a:t>
            </a:r>
            <a:r>
              <a:rPr lang="ko-KR" altLang="en-US" sz="1100">
                <a:latin typeface="+mj-lt"/>
              </a:rPr>
              <a:t>생산증기 유량계</a:t>
            </a:r>
            <a:r>
              <a:rPr lang="en-US" altLang="ko-KR" sz="1100">
                <a:latin typeface="+mj-lt"/>
              </a:rPr>
              <a:t>' </a:t>
            </a:r>
            <a:r>
              <a:rPr lang="ko-KR" altLang="en-US" sz="1100">
                <a:latin typeface="+mj-lt"/>
              </a:rPr>
              <a:t>작성시에도</a:t>
            </a:r>
            <a:r>
              <a:rPr lang="en-US" altLang="ko-KR" sz="1100">
                <a:latin typeface="+mj-lt"/>
              </a:rPr>
              <a:t>,</a:t>
            </a:r>
            <a:r>
              <a:rPr lang="ko-KR" altLang="en-US" sz="1100">
                <a:latin typeface="+mj-lt"/>
              </a:rPr>
              <a:t> 생산증기 유량계</a:t>
            </a:r>
            <a:r>
              <a:rPr lang="en-US" altLang="ko-KR" sz="1100">
                <a:latin typeface="+mj-lt"/>
              </a:rPr>
              <a:t>(○) / </a:t>
            </a:r>
            <a:r>
              <a:rPr lang="ko-KR" altLang="en-US" sz="1100">
                <a:latin typeface="+mj-lt"/>
              </a:rPr>
              <a:t>생산 증기 유량계</a:t>
            </a:r>
            <a:r>
              <a:rPr lang="en-US" altLang="ko-KR" sz="1100">
                <a:latin typeface="+mj-lt"/>
              </a:rPr>
              <a:t>(X)</a:t>
            </a:r>
          </a:p>
          <a:p>
            <a:pPr marL="228600" indent="-228600">
              <a:buAutoNum type="arabicPeriod"/>
            </a:pPr>
            <a:endParaRPr lang="en-US" altLang="ko-KR" sz="1100" dirty="0">
              <a:latin typeface="+mj-lt"/>
            </a:endParaRPr>
          </a:p>
          <a:p>
            <a:pPr marL="228600" indent="-228600">
              <a:buAutoNum type="arabicPeriod"/>
            </a:pPr>
            <a:r>
              <a:rPr lang="ko-KR" altLang="en-US" sz="1100" dirty="0">
                <a:latin typeface="+mj-lt"/>
              </a:rPr>
              <a:t>계측기 정보관리 화면에서 조회한 </a:t>
            </a:r>
            <a:r>
              <a:rPr lang="en-US" altLang="ko-KR" sz="1100" dirty="0">
                <a:latin typeface="+mj-lt"/>
              </a:rPr>
              <a:t>‘</a:t>
            </a:r>
            <a:r>
              <a:rPr lang="ko-KR" altLang="en-US" sz="1100" dirty="0">
                <a:latin typeface="+mj-lt"/>
              </a:rPr>
              <a:t>업체</a:t>
            </a:r>
            <a:r>
              <a:rPr lang="en-US" altLang="ko-KR" sz="1100" dirty="0">
                <a:latin typeface="+mj-lt"/>
              </a:rPr>
              <a:t>’</a:t>
            </a:r>
            <a:r>
              <a:rPr lang="ko-KR" altLang="en-US" sz="1100" dirty="0">
                <a:latin typeface="+mj-lt"/>
              </a:rPr>
              <a:t>의 </a:t>
            </a:r>
            <a:r>
              <a:rPr lang="en-US" altLang="ko-KR" sz="1100" dirty="0">
                <a:latin typeface="+mj-lt"/>
              </a:rPr>
              <a:t>'</a:t>
            </a:r>
            <a:r>
              <a:rPr lang="ko-KR" altLang="en-US" sz="1100" dirty="0" err="1">
                <a:latin typeface="+mj-lt"/>
              </a:rPr>
              <a:t>시설명</a:t>
            </a:r>
            <a:r>
              <a:rPr lang="en-US" altLang="ko-KR" sz="1100" dirty="0">
                <a:latin typeface="+mj-lt"/>
              </a:rPr>
              <a:t>'</a:t>
            </a:r>
            <a:r>
              <a:rPr lang="ko-KR" altLang="en-US" sz="1100" dirty="0">
                <a:latin typeface="+mj-lt"/>
              </a:rPr>
              <a:t>과 </a:t>
            </a:r>
            <a:r>
              <a:rPr lang="en-US" altLang="ko-KR" sz="1100" dirty="0">
                <a:latin typeface="+mj-lt"/>
              </a:rPr>
              <a:t>'</a:t>
            </a:r>
            <a:r>
              <a:rPr lang="ko-KR" altLang="en-US" sz="1100" dirty="0" err="1">
                <a:latin typeface="+mj-lt"/>
              </a:rPr>
              <a:t>계측장비＇의</a:t>
            </a:r>
            <a:r>
              <a:rPr lang="ko-KR" altLang="en-US" sz="1100" dirty="0">
                <a:latin typeface="+mj-lt"/>
              </a:rPr>
              <a:t> </a:t>
            </a:r>
            <a:r>
              <a:rPr lang="en-US" altLang="ko-KR" sz="1100" dirty="0">
                <a:latin typeface="+mj-lt"/>
              </a:rPr>
              <a:t>‘</a:t>
            </a:r>
            <a:r>
              <a:rPr lang="ko-KR" altLang="en-US" sz="1100" dirty="0" err="1">
                <a:latin typeface="+mj-lt"/>
              </a:rPr>
              <a:t>시설명</a:t>
            </a:r>
            <a:r>
              <a:rPr lang="en-US" altLang="ko-KR" sz="1100" dirty="0">
                <a:latin typeface="+mj-lt"/>
              </a:rPr>
              <a:t>’</a:t>
            </a:r>
            <a:r>
              <a:rPr lang="ko-KR" altLang="en-US" sz="1100" dirty="0">
                <a:latin typeface="+mj-lt"/>
              </a:rPr>
              <a:t>이 일치해야 한다</a:t>
            </a:r>
            <a:r>
              <a:rPr lang="en-US" altLang="ko-KR" sz="1100" dirty="0">
                <a:latin typeface="+mj-lt"/>
              </a:rPr>
              <a:t>.</a:t>
            </a:r>
            <a:br>
              <a:rPr lang="en-US" altLang="ko-KR" sz="1100" dirty="0">
                <a:latin typeface="+mj-lt"/>
              </a:rPr>
            </a:br>
            <a:r>
              <a:rPr lang="en-US" altLang="ko-KR" sz="1100">
                <a:latin typeface="+mj-lt"/>
              </a:rPr>
              <a:t>- </a:t>
            </a:r>
            <a:r>
              <a:rPr lang="ko-KR" altLang="en-US" sz="1100">
                <a:latin typeface="+mj-lt"/>
              </a:rPr>
              <a:t>예시 </a:t>
            </a:r>
            <a:r>
              <a:rPr lang="en-US" altLang="ko-KR" sz="1100">
                <a:latin typeface="+mj-lt"/>
              </a:rPr>
              <a:t>: </a:t>
            </a:r>
            <a:r>
              <a:rPr lang="ko-KR" altLang="en-US" sz="1100">
                <a:latin typeface="+mj-lt"/>
              </a:rPr>
              <a:t>조회한 </a:t>
            </a:r>
            <a:r>
              <a:rPr lang="en-US" altLang="ko-KR" sz="1100" dirty="0">
                <a:latin typeface="+mj-lt"/>
              </a:rPr>
              <a:t>‘</a:t>
            </a:r>
            <a:r>
              <a:rPr lang="ko-KR" altLang="en-US" sz="1100" dirty="0">
                <a:latin typeface="+mj-lt"/>
              </a:rPr>
              <a:t>업체</a:t>
            </a:r>
            <a:r>
              <a:rPr lang="en-US" altLang="ko-KR" sz="1100" dirty="0">
                <a:latin typeface="+mj-lt"/>
              </a:rPr>
              <a:t>’</a:t>
            </a:r>
            <a:r>
              <a:rPr lang="ko-KR" altLang="en-US" sz="1100">
                <a:latin typeface="+mj-lt"/>
              </a:rPr>
              <a:t>가 ＇과학원환경</a:t>
            </a:r>
            <a:r>
              <a:rPr lang="en-US" altLang="ko-KR" sz="1100">
                <a:latin typeface="+mj-lt"/>
              </a:rPr>
              <a:t>2</a:t>
            </a:r>
            <a:r>
              <a:rPr lang="ko-KR" altLang="en-US" sz="1100">
                <a:latin typeface="+mj-lt"/>
              </a:rPr>
              <a:t>호기＇라면</a:t>
            </a:r>
            <a:r>
              <a:rPr lang="en-US" altLang="ko-KR" sz="1100" dirty="0">
                <a:latin typeface="+mj-lt"/>
              </a:rPr>
              <a:t>, </a:t>
            </a:r>
            <a:r>
              <a:rPr lang="ko-KR" altLang="en-US" sz="1100" dirty="0">
                <a:latin typeface="+mj-lt"/>
              </a:rPr>
              <a:t>엑셀 내 </a:t>
            </a:r>
            <a:r>
              <a:rPr lang="en-US" altLang="ko-KR" sz="1100" dirty="0">
                <a:latin typeface="+mj-lt"/>
              </a:rPr>
              <a:t>‘</a:t>
            </a:r>
            <a:r>
              <a:rPr lang="ko-KR" altLang="en-US" sz="1100" dirty="0" err="1">
                <a:latin typeface="+mj-lt"/>
              </a:rPr>
              <a:t>시설명</a:t>
            </a:r>
            <a:r>
              <a:rPr lang="en-US" altLang="ko-KR" sz="1100" dirty="0">
                <a:latin typeface="+mj-lt"/>
              </a:rPr>
              <a:t>’</a:t>
            </a:r>
            <a:r>
              <a:rPr lang="ko-KR" altLang="en-US" sz="1100">
                <a:latin typeface="+mj-lt"/>
              </a:rPr>
              <a:t>도 ＇과학원환경</a:t>
            </a:r>
            <a:r>
              <a:rPr lang="en-US" altLang="ko-KR" sz="1100" dirty="0">
                <a:latin typeface="+mj-lt"/>
              </a:rPr>
              <a:t>2</a:t>
            </a:r>
            <a:r>
              <a:rPr lang="ko-KR" altLang="en-US" sz="1100" dirty="0" err="1">
                <a:latin typeface="+mj-lt"/>
              </a:rPr>
              <a:t>호기＇로</a:t>
            </a:r>
            <a:r>
              <a:rPr lang="ko-KR" altLang="en-US" sz="1100" dirty="0">
                <a:latin typeface="+mj-lt"/>
              </a:rPr>
              <a:t> 일치가 </a:t>
            </a:r>
            <a:r>
              <a:rPr lang="ko-KR" altLang="en-US" sz="1100">
                <a:latin typeface="+mj-lt"/>
              </a:rPr>
              <a:t>되어야 한다</a:t>
            </a:r>
            <a:r>
              <a:rPr lang="en-US" altLang="ko-KR" sz="1100">
                <a:latin typeface="+mj-lt"/>
              </a:rPr>
              <a:t>.</a:t>
            </a:r>
          </a:p>
          <a:p>
            <a:pPr marL="228600" indent="-228600">
              <a:buAutoNum type="arabicPeriod"/>
            </a:pPr>
            <a:endParaRPr lang="en-US" altLang="ko-KR" sz="1100" dirty="0">
              <a:latin typeface="+mj-lt"/>
            </a:endParaRPr>
          </a:p>
          <a:p>
            <a:pPr marL="228600" indent="-228600">
              <a:buAutoNum type="arabicPeriod"/>
            </a:pPr>
            <a:r>
              <a:rPr lang="ko-KR" altLang="en-US" sz="1100" dirty="0">
                <a:latin typeface="+mj-lt"/>
              </a:rPr>
              <a:t>시스템시설명과 엑셀 항목이 병합되면 안된다</a:t>
            </a:r>
            <a:r>
              <a:rPr lang="en-US" altLang="ko-KR" sz="1100" dirty="0">
                <a:latin typeface="+mj-lt"/>
              </a:rPr>
              <a:t>.</a:t>
            </a:r>
            <a:br>
              <a:rPr lang="en-US" altLang="ko-KR" sz="1100" dirty="0">
                <a:latin typeface="+mj-lt"/>
              </a:rPr>
            </a:br>
            <a:r>
              <a:rPr lang="en-US" altLang="ko-KR" sz="1100">
                <a:latin typeface="+mj-lt"/>
              </a:rPr>
              <a:t>- </a:t>
            </a:r>
            <a:r>
              <a:rPr lang="ko-KR" altLang="en-US" sz="1100">
                <a:latin typeface="+mj-lt"/>
              </a:rPr>
              <a:t>예시 </a:t>
            </a:r>
            <a:r>
              <a:rPr lang="en-US" altLang="ko-KR" sz="1100">
                <a:latin typeface="+mj-lt"/>
              </a:rPr>
              <a:t>: </a:t>
            </a:r>
            <a:r>
              <a:rPr lang="ko-KR" altLang="en-US" sz="1100" dirty="0">
                <a:latin typeface="+mj-lt"/>
              </a:rPr>
              <a:t>시설명이 다 </a:t>
            </a:r>
            <a:r>
              <a:rPr lang="ko-KR" altLang="en-US" sz="1100">
                <a:latin typeface="+mj-lt"/>
              </a:rPr>
              <a:t>같더라도 분리하여 입력해야 한다</a:t>
            </a:r>
            <a:r>
              <a:rPr lang="en-US" altLang="ko-KR" sz="1100">
                <a:latin typeface="+mj-lt"/>
              </a:rPr>
              <a:t>.</a:t>
            </a:r>
            <a:endParaRPr lang="en-US" altLang="ko-KR" sz="1100" dirty="0">
              <a:latin typeface="+mj-lt"/>
            </a:endParaRPr>
          </a:p>
        </p:txBody>
      </p:sp>
      <p:pic>
        <p:nvPicPr>
          <p:cNvPr id="13" name="그림 12"/>
          <p:cNvPicPr>
            <a:picLocks noChangeAspect="1"/>
          </p:cNvPicPr>
          <p:nvPr/>
        </p:nvPicPr>
        <p:blipFill rotWithShape="1">
          <a:blip r:embed="rId3"/>
          <a:srcRect t="29038" r="12725"/>
          <a:stretch/>
        </p:blipFill>
        <p:spPr>
          <a:xfrm>
            <a:off x="6429162" y="1386988"/>
            <a:ext cx="5644544" cy="2528906"/>
          </a:xfrm>
          <a:prstGeom prst="rect">
            <a:avLst/>
          </a:prstGeom>
        </p:spPr>
      </p:pic>
      <p:pic>
        <p:nvPicPr>
          <p:cNvPr id="5" name="그림 4">
            <a:extLst>
              <a:ext uri="{FF2B5EF4-FFF2-40B4-BE49-F238E27FC236}">
                <a16:creationId xmlns:a16="http://schemas.microsoft.com/office/drawing/2014/main" id="{2F2FAF53-997E-4F50-8A80-E27F8636CE27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629" r="57828" b="13131"/>
          <a:stretch/>
        </p:blipFill>
        <p:spPr>
          <a:xfrm>
            <a:off x="627496" y="1199544"/>
            <a:ext cx="4188344" cy="2780846"/>
          </a:xfrm>
          <a:prstGeom prst="rect">
            <a:avLst/>
          </a:prstGeom>
        </p:spPr>
      </p:pic>
      <p:sp>
        <p:nvSpPr>
          <p:cNvPr id="7" name="직사각형 6">
            <a:extLst>
              <a:ext uri="{FF2B5EF4-FFF2-40B4-BE49-F238E27FC236}">
                <a16:creationId xmlns:a16="http://schemas.microsoft.com/office/drawing/2014/main" id="{E18C50B3-8F9B-4C0C-8269-3966A240348B}"/>
              </a:ext>
            </a:extLst>
          </p:cNvPr>
          <p:cNvSpPr/>
          <p:nvPr/>
        </p:nvSpPr>
        <p:spPr>
          <a:xfrm>
            <a:off x="2156660" y="1199544"/>
            <a:ext cx="1250805" cy="2630271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8D471D57-8319-4B37-AD4C-0831F380E5A5}"/>
              </a:ext>
            </a:extLst>
          </p:cNvPr>
          <p:cNvSpPr/>
          <p:nvPr/>
        </p:nvSpPr>
        <p:spPr>
          <a:xfrm>
            <a:off x="6522720" y="1475665"/>
            <a:ext cx="1706880" cy="1328495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18" name="직선 연결선 17">
            <a:extLst>
              <a:ext uri="{FF2B5EF4-FFF2-40B4-BE49-F238E27FC236}">
                <a16:creationId xmlns:a16="http://schemas.microsoft.com/office/drawing/2014/main" id="{E55DDB13-9748-4189-BBBD-45880ABB946E}"/>
              </a:ext>
            </a:extLst>
          </p:cNvPr>
          <p:cNvCxnSpPr>
            <a:cxnSpLocks/>
            <a:stCxn id="7" idx="3"/>
            <a:endCxn id="15" idx="1"/>
          </p:cNvCxnSpPr>
          <p:nvPr/>
        </p:nvCxnSpPr>
        <p:spPr>
          <a:xfrm flipV="1">
            <a:off x="3407465" y="2139913"/>
            <a:ext cx="3115255" cy="374767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직사각형 18">
            <a:extLst>
              <a:ext uri="{FF2B5EF4-FFF2-40B4-BE49-F238E27FC236}">
                <a16:creationId xmlns:a16="http://schemas.microsoft.com/office/drawing/2014/main" id="{87319C9E-74D7-4994-AC5A-60BA89213115}"/>
              </a:ext>
            </a:extLst>
          </p:cNvPr>
          <p:cNvSpPr/>
          <p:nvPr/>
        </p:nvSpPr>
        <p:spPr>
          <a:xfrm>
            <a:off x="348173" y="692804"/>
            <a:ext cx="2831255" cy="4223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 latinLnBrk="0">
              <a:lnSpc>
                <a:spcPct val="180000"/>
              </a:lnSpc>
            </a:pPr>
            <a:r>
              <a:rPr lang="ko-KR" altLang="en-US" sz="1400" b="1" spc="-50">
                <a:latin typeface="+mn-ea"/>
                <a:cs typeface="Arial" charset="0"/>
              </a:rPr>
              <a:t>계측기 정보관리</a:t>
            </a:r>
            <a:r>
              <a:rPr lang="en-US" altLang="ko-KR" sz="1400" b="1" spc="-50">
                <a:latin typeface="+mn-ea"/>
                <a:cs typeface="Arial" charset="0"/>
              </a:rPr>
              <a:t>(</a:t>
            </a:r>
            <a:r>
              <a:rPr lang="ko-KR" altLang="en-US" sz="1400" b="1" spc="-50">
                <a:latin typeface="+mn-ea"/>
                <a:cs typeface="Arial" charset="0"/>
              </a:rPr>
              <a:t>소각열회수</a:t>
            </a:r>
            <a:r>
              <a:rPr lang="en-US" altLang="ko-KR" sz="1400" b="1" spc="-50">
                <a:latin typeface="+mn-ea"/>
                <a:cs typeface="Arial" charset="0"/>
              </a:rPr>
              <a:t>)</a:t>
            </a:r>
            <a:endParaRPr lang="ko-KR" altLang="en-US" sz="1400" b="1" spc="-50" dirty="0">
              <a:latin typeface="+mn-ea"/>
              <a:cs typeface="Arial" charset="0"/>
            </a:endParaRPr>
          </a:p>
        </p:txBody>
      </p:sp>
      <p:sp>
        <p:nvSpPr>
          <p:cNvPr id="20" name="직사각형 19">
            <a:extLst>
              <a:ext uri="{FF2B5EF4-FFF2-40B4-BE49-F238E27FC236}">
                <a16:creationId xmlns:a16="http://schemas.microsoft.com/office/drawing/2014/main" id="{EB0FDC74-B1EF-43F7-8F4E-DD80AC336444}"/>
              </a:ext>
            </a:extLst>
          </p:cNvPr>
          <p:cNvSpPr/>
          <p:nvPr/>
        </p:nvSpPr>
        <p:spPr>
          <a:xfrm>
            <a:off x="7499758" y="804863"/>
            <a:ext cx="4344069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000" b="1" spc="-50">
                <a:latin typeface="+mn-ea"/>
                <a:cs typeface="Arial" charset="0"/>
              </a:rPr>
              <a:t>Home &gt; </a:t>
            </a:r>
            <a:r>
              <a:rPr lang="ko-KR" altLang="en-US" sz="1000" b="1" spc="-50">
                <a:latin typeface="+mn-ea"/>
                <a:cs typeface="Arial" charset="0"/>
              </a:rPr>
              <a:t>폐기물처리시설검사 </a:t>
            </a:r>
            <a:r>
              <a:rPr lang="en-US" altLang="ko-KR" sz="1000" b="1" spc="-50">
                <a:latin typeface="+mn-ea"/>
                <a:cs typeface="Arial" charset="0"/>
              </a:rPr>
              <a:t>&gt; </a:t>
            </a:r>
            <a:r>
              <a:rPr lang="ko-KR" altLang="en-US" sz="1000" b="1" spc="-50">
                <a:latin typeface="+mn-ea"/>
                <a:cs typeface="Arial" charset="0"/>
              </a:rPr>
              <a:t>시설제원관리 </a:t>
            </a:r>
            <a:r>
              <a:rPr lang="en-US" altLang="ko-KR" sz="1000" b="1" spc="-50">
                <a:latin typeface="+mn-ea"/>
                <a:cs typeface="Arial" charset="0"/>
              </a:rPr>
              <a:t>&gt; </a:t>
            </a:r>
            <a:r>
              <a:rPr lang="ko-KR" altLang="en-US" sz="1000" b="1" spc="-50">
                <a:latin typeface="+mn-ea"/>
                <a:cs typeface="Arial" charset="0"/>
              </a:rPr>
              <a:t>계측기정보관리</a:t>
            </a:r>
            <a:r>
              <a:rPr lang="en-US" altLang="ko-KR" sz="1000" b="1" spc="-50">
                <a:latin typeface="+mn-ea"/>
                <a:cs typeface="Arial" charset="0"/>
              </a:rPr>
              <a:t>(</a:t>
            </a:r>
            <a:r>
              <a:rPr lang="ko-KR" altLang="en-US" sz="1000" b="1" spc="-50">
                <a:latin typeface="+mn-ea"/>
                <a:cs typeface="Arial" charset="0"/>
              </a:rPr>
              <a:t>소각열회수</a:t>
            </a:r>
            <a:r>
              <a:rPr lang="en-US" altLang="ko-KR" sz="1000" b="1" spc="-50">
                <a:latin typeface="+mn-ea"/>
                <a:cs typeface="Arial" charset="0"/>
              </a:rPr>
              <a:t>)</a:t>
            </a:r>
            <a:endParaRPr lang="ko-KR" altLang="en-US" sz="1000"/>
          </a:p>
        </p:txBody>
      </p:sp>
      <p:sp>
        <p:nvSpPr>
          <p:cNvPr id="24" name="슬라이드 번호 개체 틀 5">
            <a:extLst>
              <a:ext uri="{FF2B5EF4-FFF2-40B4-BE49-F238E27FC236}">
                <a16:creationId xmlns:a16="http://schemas.microsoft.com/office/drawing/2014/main" id="{1C079A0E-9C6B-4DC9-992A-581C26E767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653554" y="6400925"/>
            <a:ext cx="2743200" cy="365125"/>
          </a:xfrm>
          <a:prstGeom prst="rect">
            <a:avLst/>
          </a:prstGeom>
        </p:spPr>
        <p:txBody>
          <a:bodyPr/>
          <a:lstStyle>
            <a:lvl1pPr algn="ctr">
              <a:defRPr sz="1200"/>
            </a:lvl1pPr>
          </a:lstStyle>
          <a:p>
            <a:fld id="{EA4A837C-89E9-4F8E-9A70-A2B75BFE1A07}" type="slidenum">
              <a:rPr lang="ko-KR" altLang="en-US" smtClean="0"/>
              <a:pPr/>
              <a:t>35</a:t>
            </a:fld>
            <a:endParaRPr lang="ko-KR" altLang="en-US" dirty="0"/>
          </a:p>
        </p:txBody>
      </p:sp>
      <p:sp>
        <p:nvSpPr>
          <p:cNvPr id="12" name="직사각형 11">
            <a:extLst>
              <a:ext uri="{FF2B5EF4-FFF2-40B4-BE49-F238E27FC236}">
                <a16:creationId xmlns:a16="http://schemas.microsoft.com/office/drawing/2014/main" id="{9D5E0EE1-BD78-4CAD-BDCA-91403076789C}"/>
              </a:ext>
            </a:extLst>
          </p:cNvPr>
          <p:cNvSpPr/>
          <p:nvPr/>
        </p:nvSpPr>
        <p:spPr>
          <a:xfrm>
            <a:off x="7729637" y="281670"/>
            <a:ext cx="4344069" cy="49500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600" b="1" kern="0" dirty="0">
                <a:solidFill>
                  <a:srgbClr val="000000"/>
                </a:solidFill>
                <a:latin typeface="+mn-ea"/>
                <a:cs typeface="Malgun Gothic Semilight" panose="020B0502040204020203" pitchFamily="34" charset="-127"/>
              </a:rPr>
              <a:t>3. </a:t>
            </a:r>
            <a:r>
              <a:rPr lang="ko-KR" altLang="en-US" sz="1600" b="1" kern="0" dirty="0">
                <a:solidFill>
                  <a:srgbClr val="000000"/>
                </a:solidFill>
                <a:latin typeface="+mn-ea"/>
                <a:cs typeface="Malgun Gothic Semilight" panose="020B0502040204020203" pitchFamily="34" charset="-127"/>
              </a:rPr>
              <a:t>폐기물처리시설 검사신청</a:t>
            </a:r>
            <a:r>
              <a:rPr lang="en-US" altLang="ko-KR" sz="1600" b="1" kern="0" dirty="0">
                <a:solidFill>
                  <a:srgbClr val="000000"/>
                </a:solidFill>
                <a:latin typeface="+mn-ea"/>
                <a:cs typeface="Malgun Gothic Semilight" panose="020B0502040204020203" pitchFamily="34" charset="-127"/>
              </a:rPr>
              <a:t>(</a:t>
            </a:r>
            <a:r>
              <a:rPr lang="ko-KR" altLang="en-US" sz="1600" b="1" kern="0" dirty="0" err="1">
                <a:solidFill>
                  <a:srgbClr val="000000"/>
                </a:solidFill>
                <a:latin typeface="+mn-ea"/>
                <a:cs typeface="Malgun Gothic Semilight" panose="020B0502040204020203" pitchFamily="34" charset="-127"/>
              </a:rPr>
              <a:t>소각열회수시설</a:t>
            </a:r>
            <a:r>
              <a:rPr lang="en-US" altLang="ko-KR" sz="1600" b="1" kern="0" dirty="0">
                <a:solidFill>
                  <a:srgbClr val="000000"/>
                </a:solidFill>
                <a:latin typeface="+mn-ea"/>
                <a:cs typeface="Malgun Gothic Semilight" panose="020B0502040204020203" pitchFamily="34" charset="-127"/>
              </a:rPr>
              <a:t>)</a:t>
            </a:r>
            <a:endParaRPr lang="ko-KR" altLang="en-US" sz="1600" b="1" dirty="0">
              <a:solidFill>
                <a:schemeClr val="tx1"/>
              </a:solidFill>
              <a:latin typeface="+mn-ea"/>
              <a:cs typeface="Malgun Gothic Semilight" panose="020B0502040204020203" pitchFamily="34" charset="-127"/>
            </a:endParaRPr>
          </a:p>
        </p:txBody>
      </p:sp>
      <p:sp>
        <p:nvSpPr>
          <p:cNvPr id="14" name="직사각형 13">
            <a:extLst>
              <a:ext uri="{FF2B5EF4-FFF2-40B4-BE49-F238E27FC236}">
                <a16:creationId xmlns:a16="http://schemas.microsoft.com/office/drawing/2014/main" id="{580735B7-019A-41FA-8ABA-58D04F468EA2}"/>
              </a:ext>
            </a:extLst>
          </p:cNvPr>
          <p:cNvSpPr/>
          <p:nvPr/>
        </p:nvSpPr>
        <p:spPr>
          <a:xfrm>
            <a:off x="1162526" y="3731879"/>
            <a:ext cx="886407" cy="97936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6" name="직사각형 15">
            <a:extLst>
              <a:ext uri="{FF2B5EF4-FFF2-40B4-BE49-F238E27FC236}">
                <a16:creationId xmlns:a16="http://schemas.microsoft.com/office/drawing/2014/main" id="{7081D20E-3986-4C9B-B243-832C0D34E88A}"/>
              </a:ext>
            </a:extLst>
          </p:cNvPr>
          <p:cNvSpPr/>
          <p:nvPr/>
        </p:nvSpPr>
        <p:spPr>
          <a:xfrm>
            <a:off x="6680674" y="1648115"/>
            <a:ext cx="716080" cy="106174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75719952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그림 5">
            <a:extLst>
              <a:ext uri="{FF2B5EF4-FFF2-40B4-BE49-F238E27FC236}">
                <a16:creationId xmlns:a16="http://schemas.microsoft.com/office/drawing/2014/main" id="{78DB0B39-9678-477E-A33B-B3BCA7E29C3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3918"/>
          <a:stretch/>
        </p:blipFill>
        <p:spPr>
          <a:xfrm>
            <a:off x="665077" y="1211461"/>
            <a:ext cx="5425329" cy="3353335"/>
          </a:xfrm>
          <a:prstGeom prst="rect">
            <a:avLst/>
          </a:prstGeom>
        </p:spPr>
      </p:pic>
      <p:sp>
        <p:nvSpPr>
          <p:cNvPr id="43" name="직사각형 42">
            <a:extLst>
              <a:ext uri="{FF2B5EF4-FFF2-40B4-BE49-F238E27FC236}">
                <a16:creationId xmlns:a16="http://schemas.microsoft.com/office/drawing/2014/main" id="{6E8DA712-E6B9-40CF-8105-64EC160F7771}"/>
              </a:ext>
            </a:extLst>
          </p:cNvPr>
          <p:cNvSpPr/>
          <p:nvPr/>
        </p:nvSpPr>
        <p:spPr>
          <a:xfrm>
            <a:off x="5806911" y="6353666"/>
            <a:ext cx="1008755" cy="18853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tx1"/>
              </a:solidFill>
            </a:endParaRPr>
          </a:p>
        </p:txBody>
      </p:sp>
      <p:sp>
        <p:nvSpPr>
          <p:cNvPr id="98" name="슬라이드 번호 개체 틀 5">
            <a:extLst>
              <a:ext uri="{FF2B5EF4-FFF2-40B4-BE49-F238E27FC236}">
                <a16:creationId xmlns:a16="http://schemas.microsoft.com/office/drawing/2014/main" id="{5EB61810-84ED-4913-902E-CA111E3630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653554" y="6400925"/>
            <a:ext cx="2743200" cy="365125"/>
          </a:xfrm>
          <a:prstGeom prst="rect">
            <a:avLst/>
          </a:prstGeom>
        </p:spPr>
        <p:txBody>
          <a:bodyPr/>
          <a:lstStyle>
            <a:lvl1pPr algn="ctr">
              <a:defRPr sz="1200"/>
            </a:lvl1pPr>
          </a:lstStyle>
          <a:p>
            <a:fld id="{EA4A837C-89E9-4F8E-9A70-A2B75BFE1A07}" type="slidenum">
              <a:rPr lang="ko-KR" altLang="en-US" smtClean="0"/>
              <a:pPr/>
              <a:t>36</a:t>
            </a:fld>
            <a:endParaRPr lang="ko-KR" altLang="en-US" dirty="0"/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1C1EA299-28A1-4C9E-9D37-FBE6678C84B5}"/>
              </a:ext>
            </a:extLst>
          </p:cNvPr>
          <p:cNvSpPr/>
          <p:nvPr/>
        </p:nvSpPr>
        <p:spPr>
          <a:xfrm>
            <a:off x="348173" y="692804"/>
            <a:ext cx="2831255" cy="4223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 latinLnBrk="0">
              <a:lnSpc>
                <a:spcPct val="180000"/>
              </a:lnSpc>
            </a:pPr>
            <a:r>
              <a:rPr lang="ko-KR" altLang="en-US" sz="1400" b="1" spc="-50">
                <a:latin typeface="+mn-ea"/>
                <a:cs typeface="Arial" charset="0"/>
              </a:rPr>
              <a:t>계측기 정보관리</a:t>
            </a:r>
            <a:r>
              <a:rPr lang="en-US" altLang="ko-KR" sz="1400" b="1" spc="-50">
                <a:latin typeface="+mn-ea"/>
                <a:cs typeface="Arial" charset="0"/>
              </a:rPr>
              <a:t>(</a:t>
            </a:r>
            <a:r>
              <a:rPr lang="ko-KR" altLang="en-US" sz="1400" b="1" spc="-50">
                <a:latin typeface="+mn-ea"/>
                <a:cs typeface="Arial" charset="0"/>
              </a:rPr>
              <a:t>소각열회수</a:t>
            </a:r>
            <a:r>
              <a:rPr lang="en-US" altLang="ko-KR" sz="1400" b="1" spc="-50">
                <a:latin typeface="+mn-ea"/>
                <a:cs typeface="Arial" charset="0"/>
              </a:rPr>
              <a:t>)</a:t>
            </a:r>
            <a:endParaRPr lang="ko-KR" altLang="en-US" sz="1400" b="1" spc="-50" dirty="0">
              <a:latin typeface="+mn-ea"/>
              <a:cs typeface="Arial" charset="0"/>
            </a:endParaRPr>
          </a:p>
        </p:txBody>
      </p:sp>
      <p:sp>
        <p:nvSpPr>
          <p:cNvPr id="20" name="직사각형 19">
            <a:extLst>
              <a:ext uri="{FF2B5EF4-FFF2-40B4-BE49-F238E27FC236}">
                <a16:creationId xmlns:a16="http://schemas.microsoft.com/office/drawing/2014/main" id="{0EA6D5FC-1D18-4F5F-8556-A7C9C6D6CC24}"/>
              </a:ext>
            </a:extLst>
          </p:cNvPr>
          <p:cNvSpPr/>
          <p:nvPr/>
        </p:nvSpPr>
        <p:spPr>
          <a:xfrm>
            <a:off x="7499758" y="804863"/>
            <a:ext cx="4344069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000" b="1" spc="-50">
                <a:latin typeface="+mn-ea"/>
                <a:cs typeface="Arial" charset="0"/>
              </a:rPr>
              <a:t>Home &gt; </a:t>
            </a:r>
            <a:r>
              <a:rPr lang="ko-KR" altLang="en-US" sz="1000" b="1" spc="-50">
                <a:latin typeface="+mn-ea"/>
                <a:cs typeface="Arial" charset="0"/>
              </a:rPr>
              <a:t>폐기물처리시설검사 </a:t>
            </a:r>
            <a:r>
              <a:rPr lang="en-US" altLang="ko-KR" sz="1000" b="1" spc="-50">
                <a:latin typeface="+mn-ea"/>
                <a:cs typeface="Arial" charset="0"/>
              </a:rPr>
              <a:t>&gt; </a:t>
            </a:r>
            <a:r>
              <a:rPr lang="ko-KR" altLang="en-US" sz="1000" b="1" spc="-50">
                <a:latin typeface="+mn-ea"/>
                <a:cs typeface="Arial" charset="0"/>
              </a:rPr>
              <a:t>시설제원관리 </a:t>
            </a:r>
            <a:r>
              <a:rPr lang="en-US" altLang="ko-KR" sz="1000" b="1" spc="-50">
                <a:latin typeface="+mn-ea"/>
                <a:cs typeface="Arial" charset="0"/>
              </a:rPr>
              <a:t>&gt; </a:t>
            </a:r>
            <a:r>
              <a:rPr lang="ko-KR" altLang="en-US" sz="1000" b="1" spc="-50">
                <a:latin typeface="+mn-ea"/>
                <a:cs typeface="Arial" charset="0"/>
              </a:rPr>
              <a:t>계측기정보관리</a:t>
            </a:r>
            <a:r>
              <a:rPr lang="en-US" altLang="ko-KR" sz="1000" b="1" spc="-50">
                <a:latin typeface="+mn-ea"/>
                <a:cs typeface="Arial" charset="0"/>
              </a:rPr>
              <a:t>(</a:t>
            </a:r>
            <a:r>
              <a:rPr lang="ko-KR" altLang="en-US" sz="1000" b="1" spc="-50">
                <a:latin typeface="+mn-ea"/>
                <a:cs typeface="Arial" charset="0"/>
              </a:rPr>
              <a:t>소각열회수</a:t>
            </a:r>
            <a:r>
              <a:rPr lang="en-US" altLang="ko-KR" sz="1000" b="1" spc="-50">
                <a:latin typeface="+mn-ea"/>
                <a:cs typeface="Arial" charset="0"/>
              </a:rPr>
              <a:t>)</a:t>
            </a:r>
            <a:endParaRPr lang="ko-KR" altLang="en-US" sz="1000"/>
          </a:p>
        </p:txBody>
      </p:sp>
      <p:sp>
        <p:nvSpPr>
          <p:cNvPr id="19" name="타원 18">
            <a:extLst>
              <a:ext uri="{FF2B5EF4-FFF2-40B4-BE49-F238E27FC236}">
                <a16:creationId xmlns:a16="http://schemas.microsoft.com/office/drawing/2014/main" id="{ADAC2363-6E7E-4623-9EC3-8D61DCE05CCE}"/>
              </a:ext>
            </a:extLst>
          </p:cNvPr>
          <p:cNvSpPr/>
          <p:nvPr/>
        </p:nvSpPr>
        <p:spPr>
          <a:xfrm>
            <a:off x="530078" y="2439128"/>
            <a:ext cx="180000" cy="1800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b="1" dirty="0"/>
              <a:t>1</a:t>
            </a:r>
            <a:endParaRPr lang="ko-KR" altLang="en-US" sz="1000" b="1" dirty="0"/>
          </a:p>
        </p:txBody>
      </p:sp>
      <p:sp>
        <p:nvSpPr>
          <p:cNvPr id="23" name="타원 22">
            <a:extLst>
              <a:ext uri="{FF2B5EF4-FFF2-40B4-BE49-F238E27FC236}">
                <a16:creationId xmlns:a16="http://schemas.microsoft.com/office/drawing/2014/main" id="{67CE9E37-6FB8-496E-A0AA-21E4B67E6D6E}"/>
              </a:ext>
            </a:extLst>
          </p:cNvPr>
          <p:cNvSpPr/>
          <p:nvPr/>
        </p:nvSpPr>
        <p:spPr>
          <a:xfrm>
            <a:off x="3898779" y="3776752"/>
            <a:ext cx="180000" cy="1800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b="1" dirty="0"/>
              <a:t>2</a:t>
            </a:r>
            <a:endParaRPr lang="ko-KR" altLang="en-US" sz="1000" b="1" dirty="0"/>
          </a:p>
        </p:txBody>
      </p:sp>
      <p:sp>
        <p:nvSpPr>
          <p:cNvPr id="31" name="직사각형 30">
            <a:extLst>
              <a:ext uri="{FF2B5EF4-FFF2-40B4-BE49-F238E27FC236}">
                <a16:creationId xmlns:a16="http://schemas.microsoft.com/office/drawing/2014/main" id="{A8B2B759-60A6-458F-9A96-0998AAB99444}"/>
              </a:ext>
            </a:extLst>
          </p:cNvPr>
          <p:cNvSpPr/>
          <p:nvPr/>
        </p:nvSpPr>
        <p:spPr>
          <a:xfrm>
            <a:off x="665077" y="2535425"/>
            <a:ext cx="842977" cy="389369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직사각형 11">
            <a:extLst>
              <a:ext uri="{FF2B5EF4-FFF2-40B4-BE49-F238E27FC236}">
                <a16:creationId xmlns:a16="http://schemas.microsoft.com/office/drawing/2014/main" id="{0E949F8B-4936-4210-8964-FC81E60C8C22}"/>
              </a:ext>
            </a:extLst>
          </p:cNvPr>
          <p:cNvSpPr/>
          <p:nvPr/>
        </p:nvSpPr>
        <p:spPr>
          <a:xfrm>
            <a:off x="1508054" y="4763477"/>
            <a:ext cx="8785238" cy="14591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000"/>
              <a:t>①</a:t>
            </a:r>
            <a:r>
              <a:rPr lang="en-US" altLang="ko-KR" sz="1000"/>
              <a:t> </a:t>
            </a:r>
            <a:r>
              <a:rPr lang="ko-KR" altLang="en-US" sz="1000"/>
              <a:t>시설 등록이 완료된 폐기물처리시설검사 </a:t>
            </a:r>
            <a:r>
              <a:rPr lang="en-US" altLang="ko-KR" sz="1000"/>
              <a:t>&gt; </a:t>
            </a:r>
            <a:r>
              <a:rPr lang="ko-KR" altLang="en-US" sz="1000"/>
              <a:t>시설제원 현황 </a:t>
            </a:r>
            <a:r>
              <a:rPr lang="en-US" altLang="ko-KR" sz="1000"/>
              <a:t>&gt; </a:t>
            </a:r>
            <a:r>
              <a:rPr lang="ko-KR" altLang="en-US" sz="1000"/>
              <a:t>소각시설 현황 검사신청 완료된 시설정보를 조회 가능한 화면이다</a:t>
            </a:r>
            <a:r>
              <a:rPr lang="en-US" altLang="ko-KR" sz="1000"/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sz="1000"/>
              <a:t>② 사업자명을 클릭하여 소각시설 현황 상세정보 화면이 표출된다</a:t>
            </a:r>
            <a:r>
              <a:rPr lang="en-US" altLang="ko-KR" sz="1000"/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sz="1000"/>
              <a:t>③ 이전 시설제원관리 단계 처리시설 사업장 신청정보 확인이 가능하다</a:t>
            </a:r>
            <a:r>
              <a:rPr lang="en-US" altLang="ko-KR" sz="1000"/>
              <a:t>.</a:t>
            </a:r>
          </a:p>
          <a:p>
            <a:pPr>
              <a:lnSpc>
                <a:spcPct val="150000"/>
              </a:lnSpc>
            </a:pPr>
            <a:endParaRPr lang="en-US" altLang="ko-KR" sz="1000"/>
          </a:p>
          <a:p>
            <a:pPr>
              <a:lnSpc>
                <a:spcPct val="150000"/>
              </a:lnSpc>
            </a:pPr>
            <a:r>
              <a:rPr lang="en-US" altLang="ko-KR" sz="1050" b="1"/>
              <a:t>※ </a:t>
            </a:r>
            <a:r>
              <a:rPr lang="ko-KR" altLang="en-US" sz="1050" b="1"/>
              <a:t>시설제원관리 처리시설 사업장 등록 후 타 시설과 동일한 </a:t>
            </a:r>
            <a:r>
              <a:rPr lang="en-US" altLang="ko-KR" sz="1050" b="1"/>
              <a:t>‘</a:t>
            </a:r>
            <a:r>
              <a:rPr lang="ko-KR" altLang="en-US" sz="1050" b="1"/>
              <a:t>검사신청 관리</a:t>
            </a:r>
            <a:r>
              <a:rPr lang="en-US" altLang="ko-KR" sz="1050" b="1"/>
              <a:t>’</a:t>
            </a:r>
            <a:r>
              <a:rPr lang="ko-KR" altLang="en-US" sz="1050" b="1"/>
              <a:t>에서 검사신청 제출을 진행한다</a:t>
            </a:r>
            <a:r>
              <a:rPr lang="en-US" altLang="ko-KR" sz="1050" b="1"/>
              <a:t>. (17~ 20 </a:t>
            </a:r>
            <a:r>
              <a:rPr lang="ko-KR" altLang="en-US" sz="1050" b="1"/>
              <a:t>페이지 확인</a:t>
            </a:r>
            <a:r>
              <a:rPr lang="en-US" altLang="ko-KR" sz="1050" b="1"/>
              <a:t>) </a:t>
            </a:r>
          </a:p>
          <a:p>
            <a:pPr>
              <a:lnSpc>
                <a:spcPct val="150000"/>
              </a:lnSpc>
            </a:pPr>
            <a:endParaRPr lang="en-US" altLang="ko-KR" sz="1000"/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2C1DF93D-0CD6-432D-8B2A-098F7A89069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684"/>
          <a:stretch/>
        </p:blipFill>
        <p:spPr>
          <a:xfrm>
            <a:off x="6180405" y="1209676"/>
            <a:ext cx="5560885" cy="3540151"/>
          </a:xfrm>
          <a:prstGeom prst="rect">
            <a:avLst/>
          </a:prstGeom>
        </p:spPr>
      </p:pic>
      <p:sp>
        <p:nvSpPr>
          <p:cNvPr id="15" name="직사각형 14">
            <a:extLst>
              <a:ext uri="{FF2B5EF4-FFF2-40B4-BE49-F238E27FC236}">
                <a16:creationId xmlns:a16="http://schemas.microsoft.com/office/drawing/2014/main" id="{3FC9BF13-CC71-41C7-A7E9-FD3FE2D42088}"/>
              </a:ext>
            </a:extLst>
          </p:cNvPr>
          <p:cNvSpPr/>
          <p:nvPr/>
        </p:nvSpPr>
        <p:spPr>
          <a:xfrm>
            <a:off x="3995204" y="3925455"/>
            <a:ext cx="434183" cy="389369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6" name="타원 15">
            <a:extLst>
              <a:ext uri="{FF2B5EF4-FFF2-40B4-BE49-F238E27FC236}">
                <a16:creationId xmlns:a16="http://schemas.microsoft.com/office/drawing/2014/main" id="{A0072800-8A29-4F2A-B705-9C4430995C2D}"/>
              </a:ext>
            </a:extLst>
          </p:cNvPr>
          <p:cNvSpPr/>
          <p:nvPr/>
        </p:nvSpPr>
        <p:spPr>
          <a:xfrm>
            <a:off x="6635116" y="1521512"/>
            <a:ext cx="180000" cy="1800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b="1" dirty="0"/>
              <a:t>3</a:t>
            </a:r>
            <a:endParaRPr lang="ko-KR" altLang="en-US" sz="1000" b="1" dirty="0"/>
          </a:p>
        </p:txBody>
      </p:sp>
      <p:sp>
        <p:nvSpPr>
          <p:cNvPr id="17" name="직사각형 16">
            <a:extLst>
              <a:ext uri="{FF2B5EF4-FFF2-40B4-BE49-F238E27FC236}">
                <a16:creationId xmlns:a16="http://schemas.microsoft.com/office/drawing/2014/main" id="{E40302EC-42CA-4BFE-9995-E6F11B37B616}"/>
              </a:ext>
            </a:extLst>
          </p:cNvPr>
          <p:cNvSpPr/>
          <p:nvPr/>
        </p:nvSpPr>
        <p:spPr>
          <a:xfrm>
            <a:off x="7729637" y="281670"/>
            <a:ext cx="4344069" cy="49500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600" b="1" kern="0" dirty="0">
                <a:solidFill>
                  <a:srgbClr val="000000"/>
                </a:solidFill>
                <a:latin typeface="+mn-ea"/>
                <a:cs typeface="Malgun Gothic Semilight" panose="020B0502040204020203" pitchFamily="34" charset="-127"/>
              </a:rPr>
              <a:t>3. </a:t>
            </a:r>
            <a:r>
              <a:rPr lang="ko-KR" altLang="en-US" sz="1600" b="1" kern="0" dirty="0">
                <a:solidFill>
                  <a:srgbClr val="000000"/>
                </a:solidFill>
                <a:latin typeface="+mn-ea"/>
                <a:cs typeface="Malgun Gothic Semilight" panose="020B0502040204020203" pitchFamily="34" charset="-127"/>
              </a:rPr>
              <a:t>폐기물처리시설 검사신청</a:t>
            </a:r>
            <a:r>
              <a:rPr lang="en-US" altLang="ko-KR" sz="1600" b="1" kern="0" dirty="0">
                <a:solidFill>
                  <a:srgbClr val="000000"/>
                </a:solidFill>
                <a:latin typeface="+mn-ea"/>
                <a:cs typeface="Malgun Gothic Semilight" panose="020B0502040204020203" pitchFamily="34" charset="-127"/>
              </a:rPr>
              <a:t>(</a:t>
            </a:r>
            <a:r>
              <a:rPr lang="ko-KR" altLang="en-US" sz="1600" b="1" kern="0" dirty="0" err="1">
                <a:solidFill>
                  <a:srgbClr val="000000"/>
                </a:solidFill>
                <a:latin typeface="+mn-ea"/>
                <a:cs typeface="Malgun Gothic Semilight" panose="020B0502040204020203" pitchFamily="34" charset="-127"/>
              </a:rPr>
              <a:t>소각열회수시설</a:t>
            </a:r>
            <a:r>
              <a:rPr lang="en-US" altLang="ko-KR" sz="1600" b="1" kern="0" dirty="0">
                <a:solidFill>
                  <a:srgbClr val="000000"/>
                </a:solidFill>
                <a:latin typeface="+mn-ea"/>
                <a:cs typeface="Malgun Gothic Semilight" panose="020B0502040204020203" pitchFamily="34" charset="-127"/>
              </a:rPr>
              <a:t>)</a:t>
            </a:r>
            <a:endParaRPr lang="ko-KR" altLang="en-US" sz="1600" b="1" dirty="0">
              <a:solidFill>
                <a:schemeClr val="tx1"/>
              </a:solidFill>
              <a:latin typeface="+mn-ea"/>
              <a:cs typeface="Malgun Gothic Semilight" panose="020B0502040204020203" pitchFamily="34" charset="-127"/>
            </a:endParaRPr>
          </a:p>
        </p:txBody>
      </p:sp>
      <p:sp>
        <p:nvSpPr>
          <p:cNvPr id="18" name="직사각형 17">
            <a:extLst>
              <a:ext uri="{FF2B5EF4-FFF2-40B4-BE49-F238E27FC236}">
                <a16:creationId xmlns:a16="http://schemas.microsoft.com/office/drawing/2014/main" id="{BB8F64CE-8B8B-4C2C-947E-10F2924DCC48}"/>
              </a:ext>
            </a:extLst>
          </p:cNvPr>
          <p:cNvSpPr/>
          <p:nvPr/>
        </p:nvSpPr>
        <p:spPr>
          <a:xfrm>
            <a:off x="3356027" y="2730108"/>
            <a:ext cx="431114" cy="10453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1" name="직사각형 20">
            <a:extLst>
              <a:ext uri="{FF2B5EF4-FFF2-40B4-BE49-F238E27FC236}">
                <a16:creationId xmlns:a16="http://schemas.microsoft.com/office/drawing/2014/main" id="{29D06D8E-E983-4C78-8B38-590AB0B68A75}"/>
              </a:ext>
            </a:extLst>
          </p:cNvPr>
          <p:cNvSpPr/>
          <p:nvPr/>
        </p:nvSpPr>
        <p:spPr>
          <a:xfrm>
            <a:off x="4079459" y="3941386"/>
            <a:ext cx="306804" cy="31152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2" name="직사각형 21">
            <a:extLst>
              <a:ext uri="{FF2B5EF4-FFF2-40B4-BE49-F238E27FC236}">
                <a16:creationId xmlns:a16="http://schemas.microsoft.com/office/drawing/2014/main" id="{01E646F9-C3B7-4B20-B0C2-723F751948EA}"/>
              </a:ext>
            </a:extLst>
          </p:cNvPr>
          <p:cNvSpPr/>
          <p:nvPr/>
        </p:nvSpPr>
        <p:spPr>
          <a:xfrm>
            <a:off x="7233277" y="2184801"/>
            <a:ext cx="746291" cy="10453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13167483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직사각형 42">
            <a:extLst>
              <a:ext uri="{FF2B5EF4-FFF2-40B4-BE49-F238E27FC236}">
                <a16:creationId xmlns:a16="http://schemas.microsoft.com/office/drawing/2014/main" id="{6E8DA712-E6B9-40CF-8105-64EC160F7771}"/>
              </a:ext>
            </a:extLst>
          </p:cNvPr>
          <p:cNvSpPr/>
          <p:nvPr/>
        </p:nvSpPr>
        <p:spPr>
          <a:xfrm>
            <a:off x="5806911" y="6353666"/>
            <a:ext cx="1008755" cy="18853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tx1"/>
              </a:solidFill>
            </a:endParaRPr>
          </a:p>
        </p:txBody>
      </p:sp>
      <p:sp>
        <p:nvSpPr>
          <p:cNvPr id="98" name="슬라이드 번호 개체 틀 5">
            <a:extLst>
              <a:ext uri="{FF2B5EF4-FFF2-40B4-BE49-F238E27FC236}">
                <a16:creationId xmlns:a16="http://schemas.microsoft.com/office/drawing/2014/main" id="{5EB61810-84ED-4913-902E-CA111E3630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653554" y="6400925"/>
            <a:ext cx="2743200" cy="365125"/>
          </a:xfrm>
          <a:prstGeom prst="rect">
            <a:avLst/>
          </a:prstGeom>
        </p:spPr>
        <p:txBody>
          <a:bodyPr/>
          <a:lstStyle>
            <a:lvl1pPr algn="ctr">
              <a:defRPr sz="1200"/>
            </a:lvl1pPr>
          </a:lstStyle>
          <a:p>
            <a:fld id="{EA4A837C-89E9-4F8E-9A70-A2B75BFE1A07}" type="slidenum">
              <a:rPr lang="ko-KR" altLang="en-US" smtClean="0"/>
              <a:pPr/>
              <a:t>37</a:t>
            </a:fld>
            <a:endParaRPr lang="ko-KR" altLang="en-US" dirty="0"/>
          </a:p>
        </p:txBody>
      </p:sp>
      <p:sp>
        <p:nvSpPr>
          <p:cNvPr id="11" name="Rectangle 2">
            <a:extLst>
              <a:ext uri="{FF2B5EF4-FFF2-40B4-BE49-F238E27FC236}">
                <a16:creationId xmlns:a16="http://schemas.microsoft.com/office/drawing/2014/main" id="{C8E0234F-E267-4E7B-A26C-7152F150EB1D}"/>
              </a:ext>
            </a:extLst>
          </p:cNvPr>
          <p:cNvSpPr>
            <a:spLocks noChangeArrowheads="1"/>
          </p:cNvSpPr>
          <p:nvPr/>
        </p:nvSpPr>
        <p:spPr bwMode="auto">
          <a:xfrm>
            <a:off x="810872" y="2026760"/>
            <a:ext cx="4239300" cy="574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969696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118224" tIns="59113" rIns="118224" bIns="59113">
            <a:spAutoFit/>
          </a:bodyPr>
          <a:lstStyle>
            <a:lvl1pPr defTabSz="117475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1pPr>
            <a:lvl2pPr marL="587375" defTabSz="117475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2pPr>
            <a:lvl3pPr marL="1174750" defTabSz="117475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3pPr>
            <a:lvl4pPr marL="1760538" defTabSz="117475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4pPr>
            <a:lvl5pPr marL="2347913" defTabSz="117475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5pPr>
            <a:lvl6pPr marL="2805113" defTabSz="117475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6pPr>
            <a:lvl7pPr marL="3262313" defTabSz="117475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7pPr>
            <a:lvl8pPr marL="3719513" defTabSz="117475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8pPr>
            <a:lvl9pPr marL="4176713" defTabSz="117475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9pPr>
          </a:lstStyle>
          <a:p>
            <a:pPr latinLnBrk="0">
              <a:lnSpc>
                <a:spcPct val="140000"/>
              </a:lnSpc>
            </a:pPr>
            <a:r>
              <a:rPr lang="ko-KR" altLang="en-US" sz="2400" b="1">
                <a:latin typeface="맑은 고딕" panose="020B0503020000020004" pitchFamily="50" charset="-127"/>
                <a:ea typeface="맑은 고딕" panose="020B0503020000020004" pitchFamily="50" charset="-127"/>
              </a:rPr>
              <a:t>검사결과</a:t>
            </a:r>
            <a:endParaRPr lang="en-US" altLang="ko-KR" sz="2400" b="1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sp>
        <p:nvSpPr>
          <p:cNvPr id="13" name="Rectangle 2">
            <a:extLst>
              <a:ext uri="{FF2B5EF4-FFF2-40B4-BE49-F238E27FC236}">
                <a16:creationId xmlns:a16="http://schemas.microsoft.com/office/drawing/2014/main" id="{3D552E36-6777-4367-ABC6-592995BE3D9C}"/>
              </a:ext>
            </a:extLst>
          </p:cNvPr>
          <p:cNvSpPr>
            <a:spLocks noChangeArrowheads="1"/>
          </p:cNvSpPr>
          <p:nvPr/>
        </p:nvSpPr>
        <p:spPr bwMode="auto">
          <a:xfrm>
            <a:off x="774589" y="2918397"/>
            <a:ext cx="9761983" cy="4605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969696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118224" tIns="59113" rIns="118224" bIns="59113">
            <a:spAutoFit/>
          </a:bodyPr>
          <a:lstStyle>
            <a:lvl1pPr defTabSz="117475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1pPr>
            <a:lvl2pPr marL="587375" defTabSz="117475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2pPr>
            <a:lvl3pPr marL="1174750" defTabSz="117475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3pPr>
            <a:lvl4pPr marL="1760538" defTabSz="117475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4pPr>
            <a:lvl5pPr marL="2347913" defTabSz="117475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5pPr>
            <a:lvl6pPr marL="2805113" defTabSz="117475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6pPr>
            <a:lvl7pPr marL="3262313" defTabSz="117475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7pPr>
            <a:lvl8pPr marL="3719513" defTabSz="117475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8pPr>
            <a:lvl9pPr marL="4176713" defTabSz="117475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9pPr>
          </a:lstStyle>
          <a:p>
            <a:pPr latinLnBrk="0">
              <a:lnSpc>
                <a:spcPct val="140000"/>
              </a:lnSpc>
            </a:pPr>
            <a:r>
              <a:rPr lang="ko-KR" altLang="en-US" b="1">
                <a:latin typeface="맑은 고딕" panose="020B0503020000020004" pitchFamily="50" charset="-127"/>
                <a:ea typeface="맑은 고딕" panose="020B0503020000020004" pitchFamily="50" charset="-127"/>
              </a:rPr>
              <a:t>검사결과 조회 및 결과서출력</a:t>
            </a:r>
            <a:endParaRPr lang="en-US" altLang="ko-KR" b="1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cxnSp>
        <p:nvCxnSpPr>
          <p:cNvPr id="14" name="직선 연결선 13">
            <a:extLst>
              <a:ext uri="{FF2B5EF4-FFF2-40B4-BE49-F238E27FC236}">
                <a16:creationId xmlns:a16="http://schemas.microsoft.com/office/drawing/2014/main" id="{DC8374D4-F221-4526-B546-383170A0D0AE}"/>
              </a:ext>
            </a:extLst>
          </p:cNvPr>
          <p:cNvCxnSpPr/>
          <p:nvPr/>
        </p:nvCxnSpPr>
        <p:spPr>
          <a:xfrm>
            <a:off x="810872" y="2802286"/>
            <a:ext cx="10802813" cy="0"/>
          </a:xfrm>
          <a:prstGeom prst="line">
            <a:avLst/>
          </a:prstGeom>
          <a:ln w="476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그림 7">
            <a:extLst>
              <a:ext uri="{FF2B5EF4-FFF2-40B4-BE49-F238E27FC236}">
                <a16:creationId xmlns:a16="http://schemas.microsoft.com/office/drawing/2014/main" id="{DCB53871-5F98-4EC6-A5E6-8090724D9F2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37000"/>
                    </a14:imgEffect>
                    <a14:imgEffect>
                      <a14:saturation sat="101000"/>
                    </a14:imgEffect>
                    <a14:imgEffect>
                      <a14:brightnessContrast bright="12000" contrast="-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40367" y="3450240"/>
            <a:ext cx="4692833" cy="2713045"/>
          </a:xfrm>
          <a:prstGeom prst="rect">
            <a:avLst/>
          </a:prstGeom>
          <a:effectLst>
            <a:softEdge rad="31750"/>
          </a:effectLst>
        </p:spPr>
      </p:pic>
    </p:spTree>
    <p:extLst>
      <p:ext uri="{BB962C8B-B14F-4D97-AF65-F5344CB8AC3E}">
        <p14:creationId xmlns:p14="http://schemas.microsoft.com/office/powerpoint/2010/main" val="3260392535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>
            <a:extLst>
              <a:ext uri="{FF2B5EF4-FFF2-40B4-BE49-F238E27FC236}">
                <a16:creationId xmlns:a16="http://schemas.microsoft.com/office/drawing/2014/main" id="{36C0FA05-0787-455B-BB76-8E285C470D8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2996"/>
          <a:stretch/>
        </p:blipFill>
        <p:spPr>
          <a:xfrm>
            <a:off x="989542" y="1102454"/>
            <a:ext cx="9822261" cy="3529951"/>
          </a:xfrm>
          <a:prstGeom prst="rect">
            <a:avLst/>
          </a:prstGeom>
        </p:spPr>
      </p:pic>
      <p:sp>
        <p:nvSpPr>
          <p:cNvPr id="43" name="직사각형 42">
            <a:extLst>
              <a:ext uri="{FF2B5EF4-FFF2-40B4-BE49-F238E27FC236}">
                <a16:creationId xmlns:a16="http://schemas.microsoft.com/office/drawing/2014/main" id="{6E8DA712-E6B9-40CF-8105-64EC160F7771}"/>
              </a:ext>
            </a:extLst>
          </p:cNvPr>
          <p:cNvSpPr/>
          <p:nvPr/>
        </p:nvSpPr>
        <p:spPr>
          <a:xfrm>
            <a:off x="5806911" y="6353666"/>
            <a:ext cx="1008755" cy="18853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tx1"/>
              </a:solidFill>
            </a:endParaRPr>
          </a:p>
        </p:txBody>
      </p:sp>
      <p:sp>
        <p:nvSpPr>
          <p:cNvPr id="28" name="직사각형 27">
            <a:extLst>
              <a:ext uri="{FF2B5EF4-FFF2-40B4-BE49-F238E27FC236}">
                <a16:creationId xmlns:a16="http://schemas.microsoft.com/office/drawing/2014/main" id="{3D07075C-2022-4DDE-89CE-6620EDC9A8DF}"/>
              </a:ext>
            </a:extLst>
          </p:cNvPr>
          <p:cNvSpPr/>
          <p:nvPr/>
        </p:nvSpPr>
        <p:spPr>
          <a:xfrm>
            <a:off x="9870102" y="281670"/>
            <a:ext cx="2106035" cy="49500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600" b="1" kern="0" dirty="0">
                <a:solidFill>
                  <a:srgbClr val="000000"/>
                </a:solidFill>
                <a:latin typeface="+mn-ea"/>
                <a:cs typeface="Malgun Gothic Semilight" panose="020B0502040204020203" pitchFamily="34" charset="-127"/>
              </a:rPr>
              <a:t>4. </a:t>
            </a:r>
            <a:r>
              <a:rPr lang="ko-KR" altLang="en-US" sz="1600" b="1" kern="0" dirty="0">
                <a:solidFill>
                  <a:srgbClr val="000000"/>
                </a:solidFill>
                <a:latin typeface="+mn-ea"/>
                <a:cs typeface="Malgun Gothic Semilight" panose="020B0502040204020203" pitchFamily="34" charset="-127"/>
              </a:rPr>
              <a:t>검사결과 조회</a:t>
            </a:r>
            <a:endParaRPr lang="ko-KR" altLang="en-US" sz="1600" b="1" dirty="0">
              <a:solidFill>
                <a:schemeClr val="tx1"/>
              </a:solidFill>
              <a:latin typeface="+mn-ea"/>
              <a:cs typeface="Malgun Gothic Semilight" panose="020B0502040204020203" pitchFamily="34" charset="-127"/>
            </a:endParaRPr>
          </a:p>
        </p:txBody>
      </p:sp>
      <p:sp>
        <p:nvSpPr>
          <p:cNvPr id="98" name="슬라이드 번호 개체 틀 5">
            <a:extLst>
              <a:ext uri="{FF2B5EF4-FFF2-40B4-BE49-F238E27FC236}">
                <a16:creationId xmlns:a16="http://schemas.microsoft.com/office/drawing/2014/main" id="{5EB61810-84ED-4913-902E-CA111E3630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653554" y="6400925"/>
            <a:ext cx="2743200" cy="365125"/>
          </a:xfrm>
          <a:prstGeom prst="rect">
            <a:avLst/>
          </a:prstGeom>
        </p:spPr>
        <p:txBody>
          <a:bodyPr/>
          <a:lstStyle>
            <a:lvl1pPr algn="ctr">
              <a:defRPr sz="1200"/>
            </a:lvl1pPr>
          </a:lstStyle>
          <a:p>
            <a:fld id="{EA4A837C-89E9-4F8E-9A70-A2B75BFE1A07}" type="slidenum">
              <a:rPr lang="ko-KR" altLang="en-US" smtClean="0"/>
              <a:pPr/>
              <a:t>38</a:t>
            </a:fld>
            <a:endParaRPr lang="ko-KR" altLang="en-US" dirty="0"/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1C1EA299-28A1-4C9E-9D37-FBE6678C84B5}"/>
              </a:ext>
            </a:extLst>
          </p:cNvPr>
          <p:cNvSpPr/>
          <p:nvPr/>
        </p:nvSpPr>
        <p:spPr>
          <a:xfrm>
            <a:off x="348173" y="692804"/>
            <a:ext cx="2831255" cy="4223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 latinLnBrk="0">
              <a:lnSpc>
                <a:spcPct val="180000"/>
              </a:lnSpc>
            </a:pPr>
            <a:r>
              <a:rPr lang="ko-KR" altLang="en-US" sz="1400" b="1" spc="-50">
                <a:latin typeface="+mn-ea"/>
                <a:cs typeface="Arial" charset="0"/>
              </a:rPr>
              <a:t>시설 검사결과</a:t>
            </a:r>
            <a:endParaRPr lang="ko-KR" altLang="en-US" sz="1400" b="1" spc="-50" dirty="0">
              <a:latin typeface="+mn-ea"/>
              <a:cs typeface="Arial" charset="0"/>
            </a:endParaRPr>
          </a:p>
        </p:txBody>
      </p:sp>
      <p:sp>
        <p:nvSpPr>
          <p:cNvPr id="20" name="직사각형 19">
            <a:extLst>
              <a:ext uri="{FF2B5EF4-FFF2-40B4-BE49-F238E27FC236}">
                <a16:creationId xmlns:a16="http://schemas.microsoft.com/office/drawing/2014/main" id="{0EA6D5FC-1D18-4F5F-8556-A7C9C6D6CC24}"/>
              </a:ext>
            </a:extLst>
          </p:cNvPr>
          <p:cNvSpPr/>
          <p:nvPr/>
        </p:nvSpPr>
        <p:spPr>
          <a:xfrm>
            <a:off x="8252233" y="804863"/>
            <a:ext cx="4344069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000" b="1" spc="-50">
                <a:latin typeface="+mn-ea"/>
                <a:cs typeface="Arial" charset="0"/>
              </a:rPr>
              <a:t>Home &gt; </a:t>
            </a:r>
            <a:r>
              <a:rPr lang="ko-KR" altLang="en-US" sz="1000" b="1" spc="-50">
                <a:latin typeface="+mn-ea"/>
                <a:cs typeface="Arial" charset="0"/>
              </a:rPr>
              <a:t>폐기물처리시설검사 </a:t>
            </a:r>
            <a:r>
              <a:rPr lang="en-US" altLang="ko-KR" sz="1000" b="1" spc="-50">
                <a:latin typeface="+mn-ea"/>
                <a:cs typeface="Arial" charset="0"/>
              </a:rPr>
              <a:t>&gt; </a:t>
            </a:r>
            <a:r>
              <a:rPr lang="ko-KR" altLang="en-US" sz="1000" b="1" spc="-50">
                <a:latin typeface="+mn-ea"/>
                <a:cs typeface="Arial" charset="0"/>
              </a:rPr>
              <a:t>검사결과 관리 </a:t>
            </a:r>
            <a:r>
              <a:rPr lang="en-US" altLang="ko-KR" sz="1000" b="1" spc="-50">
                <a:latin typeface="+mn-ea"/>
                <a:cs typeface="Arial" charset="0"/>
              </a:rPr>
              <a:t>&gt; </a:t>
            </a:r>
            <a:r>
              <a:rPr lang="ko-KR" altLang="en-US" sz="1000" b="1" spc="-50">
                <a:latin typeface="+mn-ea"/>
                <a:cs typeface="Arial" charset="0"/>
              </a:rPr>
              <a:t>소각 검사결과</a:t>
            </a:r>
            <a:endParaRPr lang="ko-KR" altLang="en-US" sz="1000"/>
          </a:p>
        </p:txBody>
      </p:sp>
      <p:sp>
        <p:nvSpPr>
          <p:cNvPr id="23" name="타원 22">
            <a:extLst>
              <a:ext uri="{FF2B5EF4-FFF2-40B4-BE49-F238E27FC236}">
                <a16:creationId xmlns:a16="http://schemas.microsoft.com/office/drawing/2014/main" id="{67CE9E37-6FB8-496E-A0AA-21E4B67E6D6E}"/>
              </a:ext>
            </a:extLst>
          </p:cNvPr>
          <p:cNvSpPr/>
          <p:nvPr/>
        </p:nvSpPr>
        <p:spPr>
          <a:xfrm>
            <a:off x="9839510" y="2954686"/>
            <a:ext cx="180000" cy="1800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b="1" dirty="0"/>
              <a:t>2</a:t>
            </a:r>
            <a:endParaRPr lang="ko-KR" altLang="en-US" sz="1000" b="1" dirty="0"/>
          </a:p>
        </p:txBody>
      </p:sp>
      <p:sp>
        <p:nvSpPr>
          <p:cNvPr id="31" name="직사각형 30">
            <a:extLst>
              <a:ext uri="{FF2B5EF4-FFF2-40B4-BE49-F238E27FC236}">
                <a16:creationId xmlns:a16="http://schemas.microsoft.com/office/drawing/2014/main" id="{A8B2B759-60A6-458F-9A96-0998AAB99444}"/>
              </a:ext>
            </a:extLst>
          </p:cNvPr>
          <p:cNvSpPr/>
          <p:nvPr/>
        </p:nvSpPr>
        <p:spPr>
          <a:xfrm>
            <a:off x="989542" y="3563224"/>
            <a:ext cx="1208374" cy="572548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직사각형 11">
            <a:extLst>
              <a:ext uri="{FF2B5EF4-FFF2-40B4-BE49-F238E27FC236}">
                <a16:creationId xmlns:a16="http://schemas.microsoft.com/office/drawing/2014/main" id="{0E949F8B-4936-4210-8964-FC81E60C8C22}"/>
              </a:ext>
            </a:extLst>
          </p:cNvPr>
          <p:cNvSpPr/>
          <p:nvPr/>
        </p:nvSpPr>
        <p:spPr>
          <a:xfrm>
            <a:off x="1508054" y="4763477"/>
            <a:ext cx="8785238" cy="9859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000"/>
              <a:t>①</a:t>
            </a:r>
            <a:r>
              <a:rPr lang="en-US" altLang="ko-KR" sz="1000"/>
              <a:t> </a:t>
            </a:r>
            <a:r>
              <a:rPr lang="ko-KR" altLang="en-US" sz="1000"/>
              <a:t>검사신청이 완료된 폐기물처리시설 검사결과를 조회하는 기능 화면이다</a:t>
            </a:r>
            <a:r>
              <a:rPr lang="en-US" altLang="ko-KR" sz="1000"/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sz="1000"/>
              <a:t>② 검사일 및 조회 조건을 선택하여 </a:t>
            </a:r>
            <a:r>
              <a:rPr lang="en-US" altLang="ko-KR" sz="1000"/>
              <a:t>[</a:t>
            </a:r>
            <a:r>
              <a:rPr lang="ko-KR" altLang="en-US" sz="1000"/>
              <a:t>조회</a:t>
            </a:r>
            <a:r>
              <a:rPr lang="en-US" altLang="ko-KR" sz="1000"/>
              <a:t>]</a:t>
            </a:r>
            <a:r>
              <a:rPr lang="ko-KR" altLang="en-US" sz="1000"/>
              <a:t>버튼을 클릭한다</a:t>
            </a:r>
            <a:r>
              <a:rPr lang="en-US" altLang="ko-KR" sz="1000"/>
              <a:t>. </a:t>
            </a:r>
          </a:p>
          <a:p>
            <a:pPr>
              <a:lnSpc>
                <a:spcPct val="150000"/>
              </a:lnSpc>
            </a:pPr>
            <a:r>
              <a:rPr lang="en-US" altLang="ko-KR" sz="1000"/>
              <a:t>(</a:t>
            </a:r>
            <a:r>
              <a:rPr lang="ko-KR" altLang="en-US" sz="1000"/>
              <a:t>검사기관의 검사결과 진행상태에 따라 검사결과에 적합</a:t>
            </a:r>
            <a:r>
              <a:rPr lang="en-US" altLang="ko-KR" sz="1000"/>
              <a:t>/</a:t>
            </a:r>
            <a:r>
              <a:rPr lang="ko-KR" altLang="en-US" sz="1000"/>
              <a:t>부적합 등 표기를 확인 할 수 있으며</a:t>
            </a:r>
            <a:r>
              <a:rPr lang="en-US" altLang="ko-KR" sz="1000"/>
              <a:t>,</a:t>
            </a:r>
            <a:r>
              <a:rPr lang="ko-KR" altLang="en-US" sz="1000"/>
              <a:t> 검사가 완료되지 않는 경우 검사결과란이 비어있다</a:t>
            </a:r>
            <a:r>
              <a:rPr lang="en-US" altLang="ko-KR" sz="1000"/>
              <a:t>.)</a:t>
            </a:r>
          </a:p>
          <a:p>
            <a:pPr>
              <a:lnSpc>
                <a:spcPct val="150000"/>
              </a:lnSpc>
            </a:pPr>
            <a:r>
              <a:rPr lang="ko-KR" altLang="en-US" sz="1000"/>
              <a:t>③ 조회된 검사결과 사업자명을 클릭하면 상세이력 화면이 표출된다</a:t>
            </a:r>
            <a:r>
              <a:rPr lang="en-US" altLang="ko-KR" sz="1000"/>
              <a:t>.</a:t>
            </a:r>
          </a:p>
        </p:txBody>
      </p:sp>
      <p:sp>
        <p:nvSpPr>
          <p:cNvPr id="16" name="타원 15">
            <a:extLst>
              <a:ext uri="{FF2B5EF4-FFF2-40B4-BE49-F238E27FC236}">
                <a16:creationId xmlns:a16="http://schemas.microsoft.com/office/drawing/2014/main" id="{A0072800-8A29-4F2A-B705-9C4430995C2D}"/>
              </a:ext>
            </a:extLst>
          </p:cNvPr>
          <p:cNvSpPr/>
          <p:nvPr/>
        </p:nvSpPr>
        <p:spPr>
          <a:xfrm>
            <a:off x="6131288" y="3759498"/>
            <a:ext cx="180000" cy="1800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b="1" dirty="0"/>
              <a:t>3</a:t>
            </a:r>
            <a:endParaRPr lang="ko-KR" altLang="en-US" sz="1000" b="1" dirty="0"/>
          </a:p>
        </p:txBody>
      </p:sp>
      <p:sp>
        <p:nvSpPr>
          <p:cNvPr id="19" name="타원 18">
            <a:extLst>
              <a:ext uri="{FF2B5EF4-FFF2-40B4-BE49-F238E27FC236}">
                <a16:creationId xmlns:a16="http://schemas.microsoft.com/office/drawing/2014/main" id="{ADAC2363-6E7E-4623-9EC3-8D61DCE05CCE}"/>
              </a:ext>
            </a:extLst>
          </p:cNvPr>
          <p:cNvSpPr/>
          <p:nvPr/>
        </p:nvSpPr>
        <p:spPr>
          <a:xfrm>
            <a:off x="899542" y="3482858"/>
            <a:ext cx="180000" cy="1800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b="1" dirty="0"/>
              <a:t>1</a:t>
            </a:r>
            <a:endParaRPr lang="ko-KR" altLang="en-US" sz="1000" b="1" dirty="0"/>
          </a:p>
        </p:txBody>
      </p:sp>
      <p:sp>
        <p:nvSpPr>
          <p:cNvPr id="13" name="직사각형 12">
            <a:extLst>
              <a:ext uri="{FF2B5EF4-FFF2-40B4-BE49-F238E27FC236}">
                <a16:creationId xmlns:a16="http://schemas.microsoft.com/office/drawing/2014/main" id="{3CD0E240-48A2-4D2C-9B89-22D02E98A782}"/>
              </a:ext>
            </a:extLst>
          </p:cNvPr>
          <p:cNvSpPr/>
          <p:nvPr/>
        </p:nvSpPr>
        <p:spPr>
          <a:xfrm>
            <a:off x="9246286" y="2333869"/>
            <a:ext cx="593223" cy="8167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직사각형 13">
            <a:extLst>
              <a:ext uri="{FF2B5EF4-FFF2-40B4-BE49-F238E27FC236}">
                <a16:creationId xmlns:a16="http://schemas.microsoft.com/office/drawing/2014/main" id="{707B4809-69A4-44A0-9757-0C9B417F3B0A}"/>
              </a:ext>
            </a:extLst>
          </p:cNvPr>
          <p:cNvSpPr/>
          <p:nvPr/>
        </p:nvSpPr>
        <p:spPr>
          <a:xfrm>
            <a:off x="6365926" y="3994371"/>
            <a:ext cx="593223" cy="8167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8083F1C0-0CA3-4BCB-9E41-1D0D515FFD6C}"/>
              </a:ext>
            </a:extLst>
          </p:cNvPr>
          <p:cNvSpPr/>
          <p:nvPr/>
        </p:nvSpPr>
        <p:spPr>
          <a:xfrm>
            <a:off x="7859446" y="3987626"/>
            <a:ext cx="392787" cy="8167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60379622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그림 5">
            <a:extLst>
              <a:ext uri="{FF2B5EF4-FFF2-40B4-BE49-F238E27FC236}">
                <a16:creationId xmlns:a16="http://schemas.microsoft.com/office/drawing/2014/main" id="{C83220C3-012E-4171-84DB-56C34A245A3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0436" y="1122887"/>
            <a:ext cx="9124943" cy="4125317"/>
          </a:xfrm>
          <a:prstGeom prst="rect">
            <a:avLst/>
          </a:prstGeom>
        </p:spPr>
      </p:pic>
      <p:sp>
        <p:nvSpPr>
          <p:cNvPr id="43" name="직사각형 42">
            <a:extLst>
              <a:ext uri="{FF2B5EF4-FFF2-40B4-BE49-F238E27FC236}">
                <a16:creationId xmlns:a16="http://schemas.microsoft.com/office/drawing/2014/main" id="{6E8DA712-E6B9-40CF-8105-64EC160F7771}"/>
              </a:ext>
            </a:extLst>
          </p:cNvPr>
          <p:cNvSpPr/>
          <p:nvPr/>
        </p:nvSpPr>
        <p:spPr>
          <a:xfrm>
            <a:off x="5806911" y="6353666"/>
            <a:ext cx="1008755" cy="18853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tx1"/>
              </a:solidFill>
            </a:endParaRPr>
          </a:p>
        </p:txBody>
      </p:sp>
      <p:sp>
        <p:nvSpPr>
          <p:cNvPr id="98" name="슬라이드 번호 개체 틀 5">
            <a:extLst>
              <a:ext uri="{FF2B5EF4-FFF2-40B4-BE49-F238E27FC236}">
                <a16:creationId xmlns:a16="http://schemas.microsoft.com/office/drawing/2014/main" id="{5EB61810-84ED-4913-902E-CA111E3630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653554" y="6400925"/>
            <a:ext cx="2743200" cy="365125"/>
          </a:xfrm>
          <a:prstGeom prst="rect">
            <a:avLst/>
          </a:prstGeom>
        </p:spPr>
        <p:txBody>
          <a:bodyPr/>
          <a:lstStyle>
            <a:lvl1pPr algn="ctr">
              <a:defRPr sz="1200"/>
            </a:lvl1pPr>
          </a:lstStyle>
          <a:p>
            <a:fld id="{EA4A837C-89E9-4F8E-9A70-A2B75BFE1A07}" type="slidenum">
              <a:rPr lang="ko-KR" altLang="en-US" smtClean="0"/>
              <a:pPr/>
              <a:t>39</a:t>
            </a:fld>
            <a:endParaRPr lang="ko-KR" altLang="en-US" dirty="0"/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1C1EA299-28A1-4C9E-9D37-FBE6678C84B5}"/>
              </a:ext>
            </a:extLst>
          </p:cNvPr>
          <p:cNvSpPr/>
          <p:nvPr/>
        </p:nvSpPr>
        <p:spPr>
          <a:xfrm>
            <a:off x="348173" y="692804"/>
            <a:ext cx="2831255" cy="4223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 latinLnBrk="0">
              <a:lnSpc>
                <a:spcPct val="180000"/>
              </a:lnSpc>
            </a:pPr>
            <a:r>
              <a:rPr lang="ko-KR" altLang="en-US" sz="1400" b="1" spc="-50">
                <a:latin typeface="+mn-ea"/>
                <a:cs typeface="Arial" charset="0"/>
              </a:rPr>
              <a:t>소각 검사결과</a:t>
            </a:r>
            <a:endParaRPr lang="ko-KR" altLang="en-US" sz="1400" b="1" spc="-50" dirty="0">
              <a:latin typeface="+mn-ea"/>
              <a:cs typeface="Arial" charset="0"/>
            </a:endParaRPr>
          </a:p>
        </p:txBody>
      </p:sp>
      <p:sp>
        <p:nvSpPr>
          <p:cNvPr id="23" name="타원 22">
            <a:extLst>
              <a:ext uri="{FF2B5EF4-FFF2-40B4-BE49-F238E27FC236}">
                <a16:creationId xmlns:a16="http://schemas.microsoft.com/office/drawing/2014/main" id="{67CE9E37-6FB8-496E-A0AA-21E4B67E6D6E}"/>
              </a:ext>
            </a:extLst>
          </p:cNvPr>
          <p:cNvSpPr/>
          <p:nvPr/>
        </p:nvSpPr>
        <p:spPr>
          <a:xfrm>
            <a:off x="1418054" y="3339000"/>
            <a:ext cx="180000" cy="1800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b="1" dirty="0"/>
              <a:t>2</a:t>
            </a:r>
            <a:endParaRPr lang="ko-KR" altLang="en-US" sz="1000" b="1" dirty="0"/>
          </a:p>
        </p:txBody>
      </p:sp>
      <p:sp>
        <p:nvSpPr>
          <p:cNvPr id="12" name="직사각형 11">
            <a:extLst>
              <a:ext uri="{FF2B5EF4-FFF2-40B4-BE49-F238E27FC236}">
                <a16:creationId xmlns:a16="http://schemas.microsoft.com/office/drawing/2014/main" id="{0E949F8B-4936-4210-8964-FC81E60C8C22}"/>
              </a:ext>
            </a:extLst>
          </p:cNvPr>
          <p:cNvSpPr/>
          <p:nvPr/>
        </p:nvSpPr>
        <p:spPr>
          <a:xfrm>
            <a:off x="1508054" y="5231666"/>
            <a:ext cx="8785238" cy="5242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000"/>
              <a:t>①</a:t>
            </a:r>
            <a:r>
              <a:rPr lang="en-US" altLang="ko-KR" sz="1000"/>
              <a:t> </a:t>
            </a:r>
            <a:r>
              <a:rPr lang="ko-KR" altLang="en-US" sz="1000"/>
              <a:t>소각검사결과 상세 시설정보 화면이다</a:t>
            </a:r>
            <a:r>
              <a:rPr lang="en-US" altLang="ko-KR" sz="1000"/>
              <a:t>. </a:t>
            </a:r>
          </a:p>
          <a:p>
            <a:pPr>
              <a:lnSpc>
                <a:spcPct val="150000"/>
              </a:lnSpc>
            </a:pPr>
            <a:r>
              <a:rPr lang="ko-KR" altLang="en-US" sz="1000"/>
              <a:t>②</a:t>
            </a:r>
            <a:r>
              <a:rPr lang="en-US" altLang="ko-KR" sz="1000"/>
              <a:t> </a:t>
            </a:r>
            <a:r>
              <a:rPr lang="ko-KR" altLang="en-US" sz="1000"/>
              <a:t>검사완료된 처리시설정보 확인 할 수 있다</a:t>
            </a:r>
            <a:r>
              <a:rPr lang="en-US" altLang="ko-KR" sz="1000"/>
              <a:t>.</a:t>
            </a:r>
          </a:p>
        </p:txBody>
      </p:sp>
      <p:sp>
        <p:nvSpPr>
          <p:cNvPr id="19" name="타원 18">
            <a:extLst>
              <a:ext uri="{FF2B5EF4-FFF2-40B4-BE49-F238E27FC236}">
                <a16:creationId xmlns:a16="http://schemas.microsoft.com/office/drawing/2014/main" id="{ADAC2363-6E7E-4623-9EC3-8D61DCE05CCE}"/>
              </a:ext>
            </a:extLst>
          </p:cNvPr>
          <p:cNvSpPr/>
          <p:nvPr/>
        </p:nvSpPr>
        <p:spPr>
          <a:xfrm>
            <a:off x="1418054" y="2007247"/>
            <a:ext cx="180000" cy="1800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b="1" dirty="0"/>
              <a:t>1</a:t>
            </a:r>
            <a:endParaRPr lang="ko-KR" altLang="en-US" sz="1000" b="1" dirty="0"/>
          </a:p>
        </p:txBody>
      </p:sp>
      <p:sp>
        <p:nvSpPr>
          <p:cNvPr id="11" name="직사각형 10">
            <a:extLst>
              <a:ext uri="{FF2B5EF4-FFF2-40B4-BE49-F238E27FC236}">
                <a16:creationId xmlns:a16="http://schemas.microsoft.com/office/drawing/2014/main" id="{8EC5E894-825C-4665-8B30-EDDD58492115}"/>
              </a:ext>
            </a:extLst>
          </p:cNvPr>
          <p:cNvSpPr/>
          <p:nvPr/>
        </p:nvSpPr>
        <p:spPr>
          <a:xfrm>
            <a:off x="8252233" y="804863"/>
            <a:ext cx="4344069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000" b="1" spc="-50">
                <a:latin typeface="+mn-ea"/>
                <a:cs typeface="Arial" charset="0"/>
              </a:rPr>
              <a:t>Home &gt; </a:t>
            </a:r>
            <a:r>
              <a:rPr lang="ko-KR" altLang="en-US" sz="1000" b="1" spc="-50">
                <a:latin typeface="+mn-ea"/>
                <a:cs typeface="Arial" charset="0"/>
              </a:rPr>
              <a:t>폐기물처리시설검사 </a:t>
            </a:r>
            <a:r>
              <a:rPr lang="en-US" altLang="ko-KR" sz="1000" b="1" spc="-50">
                <a:latin typeface="+mn-ea"/>
                <a:cs typeface="Arial" charset="0"/>
              </a:rPr>
              <a:t>&gt; </a:t>
            </a:r>
            <a:r>
              <a:rPr lang="ko-KR" altLang="en-US" sz="1000" b="1" spc="-50">
                <a:latin typeface="+mn-ea"/>
                <a:cs typeface="Arial" charset="0"/>
              </a:rPr>
              <a:t>검사결과 관리 </a:t>
            </a:r>
            <a:r>
              <a:rPr lang="en-US" altLang="ko-KR" sz="1000" b="1" spc="-50">
                <a:latin typeface="+mn-ea"/>
                <a:cs typeface="Arial" charset="0"/>
              </a:rPr>
              <a:t>&gt; </a:t>
            </a:r>
            <a:r>
              <a:rPr lang="ko-KR" altLang="en-US" sz="1000" b="1" spc="-50">
                <a:latin typeface="+mn-ea"/>
                <a:cs typeface="Arial" charset="0"/>
              </a:rPr>
              <a:t>소각 검사결과</a:t>
            </a:r>
            <a:endParaRPr lang="ko-KR" altLang="en-US" sz="1000"/>
          </a:p>
        </p:txBody>
      </p:sp>
      <p:sp>
        <p:nvSpPr>
          <p:cNvPr id="13" name="직사각형 12">
            <a:extLst>
              <a:ext uri="{FF2B5EF4-FFF2-40B4-BE49-F238E27FC236}">
                <a16:creationId xmlns:a16="http://schemas.microsoft.com/office/drawing/2014/main" id="{B2CE2F4E-6278-4890-A66E-189E30BC7BBA}"/>
              </a:ext>
            </a:extLst>
          </p:cNvPr>
          <p:cNvSpPr/>
          <p:nvPr/>
        </p:nvSpPr>
        <p:spPr>
          <a:xfrm>
            <a:off x="9870102" y="281670"/>
            <a:ext cx="2106035" cy="49500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600" b="1" kern="0" dirty="0">
                <a:solidFill>
                  <a:srgbClr val="000000"/>
                </a:solidFill>
                <a:latin typeface="+mn-ea"/>
                <a:cs typeface="Malgun Gothic Semilight" panose="020B0502040204020203" pitchFamily="34" charset="-127"/>
              </a:rPr>
              <a:t>4. </a:t>
            </a:r>
            <a:r>
              <a:rPr lang="ko-KR" altLang="en-US" sz="1600" b="1" kern="0" dirty="0">
                <a:solidFill>
                  <a:srgbClr val="000000"/>
                </a:solidFill>
                <a:latin typeface="+mn-ea"/>
                <a:cs typeface="Malgun Gothic Semilight" panose="020B0502040204020203" pitchFamily="34" charset="-127"/>
              </a:rPr>
              <a:t>검사결과 조회</a:t>
            </a:r>
            <a:endParaRPr lang="ko-KR" altLang="en-US" sz="1600" b="1" dirty="0">
              <a:solidFill>
                <a:schemeClr val="tx1"/>
              </a:solidFill>
              <a:latin typeface="+mn-ea"/>
              <a:cs typeface="Malgun Gothic Semilight" panose="020B0502040204020203" pitchFamily="34" charset="-127"/>
            </a:endParaRPr>
          </a:p>
        </p:txBody>
      </p:sp>
      <p:sp>
        <p:nvSpPr>
          <p:cNvPr id="14" name="직사각형 13">
            <a:extLst>
              <a:ext uri="{FF2B5EF4-FFF2-40B4-BE49-F238E27FC236}">
                <a16:creationId xmlns:a16="http://schemas.microsoft.com/office/drawing/2014/main" id="{DB3C0B4F-C09F-4DB7-949C-548F26E4A569}"/>
              </a:ext>
            </a:extLst>
          </p:cNvPr>
          <p:cNvSpPr/>
          <p:nvPr/>
        </p:nvSpPr>
        <p:spPr>
          <a:xfrm>
            <a:off x="2739160" y="3096644"/>
            <a:ext cx="397933" cy="127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85A397D3-B590-49EA-B455-31896E136782}"/>
              </a:ext>
            </a:extLst>
          </p:cNvPr>
          <p:cNvSpPr/>
          <p:nvPr/>
        </p:nvSpPr>
        <p:spPr>
          <a:xfrm>
            <a:off x="2817621" y="2691351"/>
            <a:ext cx="593223" cy="8167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6" name="직사각형 15">
            <a:extLst>
              <a:ext uri="{FF2B5EF4-FFF2-40B4-BE49-F238E27FC236}">
                <a16:creationId xmlns:a16="http://schemas.microsoft.com/office/drawing/2014/main" id="{A0B2D3BB-A2E4-4ED0-9A43-0CBE5BDDE624}"/>
              </a:ext>
            </a:extLst>
          </p:cNvPr>
          <p:cNvSpPr/>
          <p:nvPr/>
        </p:nvSpPr>
        <p:spPr>
          <a:xfrm>
            <a:off x="2794388" y="2910321"/>
            <a:ext cx="593223" cy="8167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7" name="직사각형 16">
            <a:extLst>
              <a:ext uri="{FF2B5EF4-FFF2-40B4-BE49-F238E27FC236}">
                <a16:creationId xmlns:a16="http://schemas.microsoft.com/office/drawing/2014/main" id="{F0613E1C-5FCA-4664-96D5-6638E4956FE3}"/>
              </a:ext>
            </a:extLst>
          </p:cNvPr>
          <p:cNvSpPr/>
          <p:nvPr/>
        </p:nvSpPr>
        <p:spPr>
          <a:xfrm>
            <a:off x="2789211" y="3627785"/>
            <a:ext cx="936969" cy="81672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922351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직사각형 42">
            <a:extLst>
              <a:ext uri="{FF2B5EF4-FFF2-40B4-BE49-F238E27FC236}">
                <a16:creationId xmlns:a16="http://schemas.microsoft.com/office/drawing/2014/main" id="{6E8DA712-E6B9-40CF-8105-64EC160F7771}"/>
              </a:ext>
            </a:extLst>
          </p:cNvPr>
          <p:cNvSpPr/>
          <p:nvPr/>
        </p:nvSpPr>
        <p:spPr>
          <a:xfrm>
            <a:off x="5806911" y="6353666"/>
            <a:ext cx="1008755" cy="18853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tx1"/>
              </a:solidFill>
            </a:endParaRPr>
          </a:p>
        </p:txBody>
      </p:sp>
      <p:sp>
        <p:nvSpPr>
          <p:cNvPr id="98" name="슬라이드 번호 개체 틀 5">
            <a:extLst>
              <a:ext uri="{FF2B5EF4-FFF2-40B4-BE49-F238E27FC236}">
                <a16:creationId xmlns:a16="http://schemas.microsoft.com/office/drawing/2014/main" id="{5EB61810-84ED-4913-902E-CA111E3630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653554" y="6400925"/>
            <a:ext cx="2743200" cy="365125"/>
          </a:xfrm>
          <a:prstGeom prst="rect">
            <a:avLst/>
          </a:prstGeom>
        </p:spPr>
        <p:txBody>
          <a:bodyPr/>
          <a:lstStyle>
            <a:lvl1pPr algn="ctr">
              <a:defRPr sz="1200"/>
            </a:lvl1pPr>
          </a:lstStyle>
          <a:p>
            <a:fld id="{EA4A837C-89E9-4F8E-9A70-A2B75BFE1A07}" type="slidenum">
              <a:rPr lang="ko-KR" altLang="en-US" smtClean="0"/>
              <a:pPr/>
              <a:t>4</a:t>
            </a:fld>
            <a:endParaRPr lang="ko-KR" altLang="en-US" dirty="0"/>
          </a:p>
        </p:txBody>
      </p:sp>
      <p:sp>
        <p:nvSpPr>
          <p:cNvPr id="11" name="Rectangle 2">
            <a:extLst>
              <a:ext uri="{FF2B5EF4-FFF2-40B4-BE49-F238E27FC236}">
                <a16:creationId xmlns:a16="http://schemas.microsoft.com/office/drawing/2014/main" id="{C8E0234F-E267-4E7B-A26C-7152F150EB1D}"/>
              </a:ext>
            </a:extLst>
          </p:cNvPr>
          <p:cNvSpPr>
            <a:spLocks noChangeArrowheads="1"/>
          </p:cNvSpPr>
          <p:nvPr/>
        </p:nvSpPr>
        <p:spPr bwMode="auto">
          <a:xfrm>
            <a:off x="810872" y="2256597"/>
            <a:ext cx="5084831" cy="574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969696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118224" tIns="59113" rIns="118224" bIns="59113">
            <a:spAutoFit/>
          </a:bodyPr>
          <a:lstStyle>
            <a:lvl1pPr defTabSz="117475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1pPr>
            <a:lvl2pPr marL="587375" defTabSz="117475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2pPr>
            <a:lvl3pPr marL="1174750" defTabSz="117475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3pPr>
            <a:lvl4pPr marL="1760538" defTabSz="117475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4pPr>
            <a:lvl5pPr marL="2347913" defTabSz="1174750"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5pPr>
            <a:lvl6pPr marL="2805113" defTabSz="117475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6pPr>
            <a:lvl7pPr marL="3262313" defTabSz="117475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7pPr>
            <a:lvl8pPr marL="3719513" defTabSz="117475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8pPr>
            <a:lvl9pPr marL="4176713" defTabSz="1174750" fontAlgn="base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굴림" charset="-127"/>
                <a:ea typeface="굴림" charset="-127"/>
              </a:defRPr>
            </a:lvl9pPr>
          </a:lstStyle>
          <a:p>
            <a:pPr latinLnBrk="0">
              <a:lnSpc>
                <a:spcPct val="140000"/>
              </a:lnSpc>
            </a:pPr>
            <a:r>
              <a:rPr lang="en-US" altLang="ko-KR" sz="24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1. </a:t>
            </a:r>
            <a:r>
              <a:rPr lang="ko-KR" altLang="en-US" sz="2400" b="1" dirty="0">
                <a:latin typeface="맑은 고딕" panose="020B0503020000020004" pitchFamily="50" charset="-127"/>
                <a:ea typeface="맑은 고딕" panose="020B0503020000020004" pitchFamily="50" charset="-127"/>
              </a:rPr>
              <a:t>사용자 등록 </a:t>
            </a:r>
            <a:r>
              <a:rPr lang="ko-KR" altLang="en-US" sz="2400" b="1">
                <a:latin typeface="맑은 고딕" panose="020B0503020000020004" pitchFamily="50" charset="-127"/>
                <a:ea typeface="맑은 고딕" panose="020B0503020000020004" pitchFamily="50" charset="-127"/>
              </a:rPr>
              <a:t>및 로그인</a:t>
            </a:r>
            <a:endParaRPr lang="en-US" altLang="ko-KR" sz="2400" b="1" dirty="0">
              <a:latin typeface="맑은 고딕" panose="020B0503020000020004" pitchFamily="50" charset="-127"/>
              <a:ea typeface="맑은 고딕" panose="020B0503020000020004" pitchFamily="50" charset="-127"/>
            </a:endParaRPr>
          </a:p>
        </p:txBody>
      </p:sp>
      <p:cxnSp>
        <p:nvCxnSpPr>
          <p:cNvPr id="14" name="직선 연결선 13">
            <a:extLst>
              <a:ext uri="{FF2B5EF4-FFF2-40B4-BE49-F238E27FC236}">
                <a16:creationId xmlns:a16="http://schemas.microsoft.com/office/drawing/2014/main" id="{DC8374D4-F221-4526-B546-383170A0D0AE}"/>
              </a:ext>
            </a:extLst>
          </p:cNvPr>
          <p:cNvCxnSpPr/>
          <p:nvPr/>
        </p:nvCxnSpPr>
        <p:spPr>
          <a:xfrm>
            <a:off x="810872" y="2802286"/>
            <a:ext cx="10802813" cy="0"/>
          </a:xfrm>
          <a:prstGeom prst="line">
            <a:avLst/>
          </a:prstGeom>
          <a:ln w="476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그림 7">
            <a:extLst>
              <a:ext uri="{FF2B5EF4-FFF2-40B4-BE49-F238E27FC236}">
                <a16:creationId xmlns:a16="http://schemas.microsoft.com/office/drawing/2014/main" id="{5443C166-0F5D-492E-B25C-3672BA63C20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-37000"/>
                    </a14:imgEffect>
                    <a14:imgEffect>
                      <a14:saturation sat="101000"/>
                    </a14:imgEffect>
                    <a14:imgEffect>
                      <a14:brightnessContrast bright="12000" contrast="-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40367" y="3450240"/>
            <a:ext cx="4692833" cy="2713045"/>
          </a:xfrm>
          <a:prstGeom prst="rect">
            <a:avLst/>
          </a:prstGeom>
          <a:effectLst>
            <a:softEdge rad="31750"/>
          </a:effectLst>
        </p:spPr>
      </p:pic>
    </p:spTree>
    <p:extLst>
      <p:ext uri="{BB962C8B-B14F-4D97-AF65-F5344CB8AC3E}">
        <p14:creationId xmlns:p14="http://schemas.microsoft.com/office/powerpoint/2010/main" val="3678275958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그림 2">
            <a:extLst>
              <a:ext uri="{FF2B5EF4-FFF2-40B4-BE49-F238E27FC236}">
                <a16:creationId xmlns:a16="http://schemas.microsoft.com/office/drawing/2014/main" id="{DEBD65F0-335D-4D3D-8BBF-BF8DC146493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960"/>
          <a:stretch/>
        </p:blipFill>
        <p:spPr>
          <a:xfrm>
            <a:off x="1632535" y="1220327"/>
            <a:ext cx="8785238" cy="3906176"/>
          </a:xfrm>
          <a:prstGeom prst="rect">
            <a:avLst/>
          </a:prstGeom>
        </p:spPr>
      </p:pic>
      <p:sp>
        <p:nvSpPr>
          <p:cNvPr id="43" name="직사각형 42">
            <a:extLst>
              <a:ext uri="{FF2B5EF4-FFF2-40B4-BE49-F238E27FC236}">
                <a16:creationId xmlns:a16="http://schemas.microsoft.com/office/drawing/2014/main" id="{6E8DA712-E6B9-40CF-8105-64EC160F7771}"/>
              </a:ext>
            </a:extLst>
          </p:cNvPr>
          <p:cNvSpPr/>
          <p:nvPr/>
        </p:nvSpPr>
        <p:spPr>
          <a:xfrm>
            <a:off x="5806911" y="6353666"/>
            <a:ext cx="1008755" cy="18853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tx1"/>
              </a:solidFill>
            </a:endParaRPr>
          </a:p>
        </p:txBody>
      </p:sp>
      <p:sp>
        <p:nvSpPr>
          <p:cNvPr id="98" name="슬라이드 번호 개체 틀 5">
            <a:extLst>
              <a:ext uri="{FF2B5EF4-FFF2-40B4-BE49-F238E27FC236}">
                <a16:creationId xmlns:a16="http://schemas.microsoft.com/office/drawing/2014/main" id="{5EB61810-84ED-4913-902E-CA111E3630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653554" y="6400925"/>
            <a:ext cx="2743200" cy="365125"/>
          </a:xfrm>
          <a:prstGeom prst="rect">
            <a:avLst/>
          </a:prstGeom>
        </p:spPr>
        <p:txBody>
          <a:bodyPr/>
          <a:lstStyle>
            <a:lvl1pPr algn="ctr">
              <a:defRPr sz="1200"/>
            </a:lvl1pPr>
          </a:lstStyle>
          <a:p>
            <a:fld id="{EA4A837C-89E9-4F8E-9A70-A2B75BFE1A07}" type="slidenum">
              <a:rPr lang="ko-KR" altLang="en-US" smtClean="0"/>
              <a:pPr/>
              <a:t>40</a:t>
            </a:fld>
            <a:endParaRPr lang="ko-KR" altLang="en-US" dirty="0"/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1C1EA299-28A1-4C9E-9D37-FBE6678C84B5}"/>
              </a:ext>
            </a:extLst>
          </p:cNvPr>
          <p:cNvSpPr/>
          <p:nvPr/>
        </p:nvSpPr>
        <p:spPr>
          <a:xfrm>
            <a:off x="348173" y="692804"/>
            <a:ext cx="2831255" cy="4223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 latinLnBrk="0">
              <a:lnSpc>
                <a:spcPct val="180000"/>
              </a:lnSpc>
            </a:pPr>
            <a:r>
              <a:rPr lang="ko-KR" altLang="en-US" sz="1400" b="1" spc="-50">
                <a:latin typeface="+mn-ea"/>
                <a:cs typeface="Arial" charset="0"/>
              </a:rPr>
              <a:t>소각 검사결과</a:t>
            </a:r>
            <a:endParaRPr lang="ko-KR" altLang="en-US" sz="1400" b="1" spc="-50" dirty="0">
              <a:latin typeface="+mn-ea"/>
              <a:cs typeface="Arial" charset="0"/>
            </a:endParaRPr>
          </a:p>
        </p:txBody>
      </p:sp>
      <p:sp>
        <p:nvSpPr>
          <p:cNvPr id="12" name="직사각형 11">
            <a:extLst>
              <a:ext uri="{FF2B5EF4-FFF2-40B4-BE49-F238E27FC236}">
                <a16:creationId xmlns:a16="http://schemas.microsoft.com/office/drawing/2014/main" id="{0E949F8B-4936-4210-8964-FC81E60C8C22}"/>
              </a:ext>
            </a:extLst>
          </p:cNvPr>
          <p:cNvSpPr/>
          <p:nvPr/>
        </p:nvSpPr>
        <p:spPr>
          <a:xfrm>
            <a:off x="1508054" y="5231666"/>
            <a:ext cx="8785238" cy="7550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000"/>
              <a:t>①</a:t>
            </a:r>
            <a:r>
              <a:rPr lang="en-US" altLang="ko-KR" sz="1000"/>
              <a:t> </a:t>
            </a:r>
            <a:r>
              <a:rPr lang="ko-KR" altLang="en-US" sz="1000"/>
              <a:t>시설의 검사항목기준 결과를 확인하는 탭이다</a:t>
            </a:r>
            <a:r>
              <a:rPr lang="en-US" altLang="ko-KR" sz="1000"/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sz="1000"/>
              <a:t>② 검사항목 기준의 시설별 처리 세부 검사방법 내용이다</a:t>
            </a:r>
            <a:r>
              <a:rPr lang="en-US" altLang="ko-KR" sz="1000"/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sz="1000"/>
              <a:t>③ 항목별로 판정결과 및 기타 제외 사유 결과를 확인 할 수 있다</a:t>
            </a:r>
            <a:r>
              <a:rPr lang="en-US" altLang="ko-KR" sz="1000"/>
              <a:t>.</a:t>
            </a:r>
            <a:r>
              <a:rPr lang="ko-KR" altLang="en-US" sz="1000"/>
              <a:t> </a:t>
            </a:r>
            <a:endParaRPr lang="en-US" altLang="ko-KR" sz="1000"/>
          </a:p>
        </p:txBody>
      </p:sp>
      <p:sp>
        <p:nvSpPr>
          <p:cNvPr id="16" name="타원 15">
            <a:extLst>
              <a:ext uri="{FF2B5EF4-FFF2-40B4-BE49-F238E27FC236}">
                <a16:creationId xmlns:a16="http://schemas.microsoft.com/office/drawing/2014/main" id="{A0072800-8A29-4F2A-B705-9C4430995C2D}"/>
              </a:ext>
            </a:extLst>
          </p:cNvPr>
          <p:cNvSpPr/>
          <p:nvPr/>
        </p:nvSpPr>
        <p:spPr>
          <a:xfrm>
            <a:off x="9739618" y="2911425"/>
            <a:ext cx="180000" cy="1800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b="1" dirty="0"/>
              <a:t>3</a:t>
            </a:r>
            <a:endParaRPr lang="ko-KR" altLang="en-US" sz="1000" b="1" dirty="0"/>
          </a:p>
        </p:txBody>
      </p:sp>
      <p:sp>
        <p:nvSpPr>
          <p:cNvPr id="19" name="타원 18">
            <a:extLst>
              <a:ext uri="{FF2B5EF4-FFF2-40B4-BE49-F238E27FC236}">
                <a16:creationId xmlns:a16="http://schemas.microsoft.com/office/drawing/2014/main" id="{ADAC2363-6E7E-4623-9EC3-8D61DCE05CCE}"/>
              </a:ext>
            </a:extLst>
          </p:cNvPr>
          <p:cNvSpPr/>
          <p:nvPr/>
        </p:nvSpPr>
        <p:spPr>
          <a:xfrm>
            <a:off x="2999428" y="2044313"/>
            <a:ext cx="180000" cy="1800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b="1" dirty="0"/>
              <a:t>1</a:t>
            </a:r>
            <a:endParaRPr lang="ko-KR" altLang="en-US" sz="1000" b="1" dirty="0"/>
          </a:p>
        </p:txBody>
      </p:sp>
      <p:sp>
        <p:nvSpPr>
          <p:cNvPr id="13" name="직사각형 12">
            <a:extLst>
              <a:ext uri="{FF2B5EF4-FFF2-40B4-BE49-F238E27FC236}">
                <a16:creationId xmlns:a16="http://schemas.microsoft.com/office/drawing/2014/main" id="{A275409D-5C2D-4F19-BF1D-F91573BCD79A}"/>
              </a:ext>
            </a:extLst>
          </p:cNvPr>
          <p:cNvSpPr/>
          <p:nvPr/>
        </p:nvSpPr>
        <p:spPr>
          <a:xfrm>
            <a:off x="9185945" y="3144006"/>
            <a:ext cx="1107347" cy="284993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타원 13">
            <a:extLst>
              <a:ext uri="{FF2B5EF4-FFF2-40B4-BE49-F238E27FC236}">
                <a16:creationId xmlns:a16="http://schemas.microsoft.com/office/drawing/2014/main" id="{BFD94382-4D89-427D-B7CC-E753DB39870C}"/>
              </a:ext>
            </a:extLst>
          </p:cNvPr>
          <p:cNvSpPr/>
          <p:nvPr/>
        </p:nvSpPr>
        <p:spPr>
          <a:xfrm>
            <a:off x="3179428" y="2731425"/>
            <a:ext cx="180000" cy="1800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b="1" dirty="0"/>
              <a:t>2</a:t>
            </a:r>
            <a:endParaRPr lang="ko-KR" altLang="en-US" sz="1000" b="1" dirty="0"/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4DE46EB9-A174-4740-A9A7-7DAA3C0EA336}"/>
              </a:ext>
            </a:extLst>
          </p:cNvPr>
          <p:cNvSpPr/>
          <p:nvPr/>
        </p:nvSpPr>
        <p:spPr>
          <a:xfrm>
            <a:off x="3298113" y="2888422"/>
            <a:ext cx="3765417" cy="2238081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7" name="직사각형 16">
            <a:extLst>
              <a:ext uri="{FF2B5EF4-FFF2-40B4-BE49-F238E27FC236}">
                <a16:creationId xmlns:a16="http://schemas.microsoft.com/office/drawing/2014/main" id="{41390095-0CF9-4D58-9F31-452027803D03}"/>
              </a:ext>
            </a:extLst>
          </p:cNvPr>
          <p:cNvSpPr/>
          <p:nvPr/>
        </p:nvSpPr>
        <p:spPr>
          <a:xfrm>
            <a:off x="8252233" y="804863"/>
            <a:ext cx="4344069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000" b="1" spc="-50">
                <a:latin typeface="+mn-ea"/>
                <a:cs typeface="Arial" charset="0"/>
              </a:rPr>
              <a:t>Home &gt; </a:t>
            </a:r>
            <a:r>
              <a:rPr lang="ko-KR" altLang="en-US" sz="1000" b="1" spc="-50">
                <a:latin typeface="+mn-ea"/>
                <a:cs typeface="Arial" charset="0"/>
              </a:rPr>
              <a:t>폐기물처리시설검사 </a:t>
            </a:r>
            <a:r>
              <a:rPr lang="en-US" altLang="ko-KR" sz="1000" b="1" spc="-50">
                <a:latin typeface="+mn-ea"/>
                <a:cs typeface="Arial" charset="0"/>
              </a:rPr>
              <a:t>&gt; </a:t>
            </a:r>
            <a:r>
              <a:rPr lang="ko-KR" altLang="en-US" sz="1000" b="1" spc="-50">
                <a:latin typeface="+mn-ea"/>
                <a:cs typeface="Arial" charset="0"/>
              </a:rPr>
              <a:t>검사결과 관리 </a:t>
            </a:r>
            <a:r>
              <a:rPr lang="en-US" altLang="ko-KR" sz="1000" b="1" spc="-50">
                <a:latin typeface="+mn-ea"/>
                <a:cs typeface="Arial" charset="0"/>
              </a:rPr>
              <a:t>&gt; </a:t>
            </a:r>
            <a:r>
              <a:rPr lang="ko-KR" altLang="en-US" sz="1000" b="1" spc="-50">
                <a:latin typeface="+mn-ea"/>
                <a:cs typeface="Arial" charset="0"/>
              </a:rPr>
              <a:t>소각 검사결과</a:t>
            </a:r>
            <a:endParaRPr lang="ko-KR" altLang="en-US" sz="1000"/>
          </a:p>
        </p:txBody>
      </p:sp>
      <p:sp>
        <p:nvSpPr>
          <p:cNvPr id="18" name="직사각형 17">
            <a:extLst>
              <a:ext uri="{FF2B5EF4-FFF2-40B4-BE49-F238E27FC236}">
                <a16:creationId xmlns:a16="http://schemas.microsoft.com/office/drawing/2014/main" id="{F1C303B7-F4AA-42C8-A507-5D8954DB256F}"/>
              </a:ext>
            </a:extLst>
          </p:cNvPr>
          <p:cNvSpPr/>
          <p:nvPr/>
        </p:nvSpPr>
        <p:spPr>
          <a:xfrm>
            <a:off x="9870102" y="281670"/>
            <a:ext cx="2106035" cy="49500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600" b="1" kern="0" dirty="0">
                <a:solidFill>
                  <a:srgbClr val="000000"/>
                </a:solidFill>
                <a:latin typeface="+mn-ea"/>
                <a:cs typeface="Malgun Gothic Semilight" panose="020B0502040204020203" pitchFamily="34" charset="-127"/>
              </a:rPr>
              <a:t>4. </a:t>
            </a:r>
            <a:r>
              <a:rPr lang="ko-KR" altLang="en-US" sz="1600" b="1" kern="0" dirty="0">
                <a:solidFill>
                  <a:srgbClr val="000000"/>
                </a:solidFill>
                <a:latin typeface="+mn-ea"/>
                <a:cs typeface="Malgun Gothic Semilight" panose="020B0502040204020203" pitchFamily="34" charset="-127"/>
              </a:rPr>
              <a:t>검사결과 조회</a:t>
            </a:r>
            <a:endParaRPr lang="ko-KR" altLang="en-US" sz="1600" b="1" dirty="0">
              <a:solidFill>
                <a:schemeClr val="tx1"/>
              </a:solidFill>
              <a:latin typeface="+mn-ea"/>
              <a:cs typeface="Malgun Gothic Semilight" panose="020B0502040204020203" pitchFamily="34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31836977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그림 3">
            <a:extLst>
              <a:ext uri="{FF2B5EF4-FFF2-40B4-BE49-F238E27FC236}">
                <a16:creationId xmlns:a16="http://schemas.microsoft.com/office/drawing/2014/main" id="{3F75C673-1B6A-4CEC-B10F-C3E066D3450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8039" y="1126378"/>
            <a:ext cx="8665268" cy="4029473"/>
          </a:xfrm>
          <a:prstGeom prst="rect">
            <a:avLst/>
          </a:prstGeom>
        </p:spPr>
      </p:pic>
      <p:sp>
        <p:nvSpPr>
          <p:cNvPr id="43" name="직사각형 42">
            <a:extLst>
              <a:ext uri="{FF2B5EF4-FFF2-40B4-BE49-F238E27FC236}">
                <a16:creationId xmlns:a16="http://schemas.microsoft.com/office/drawing/2014/main" id="{6E8DA712-E6B9-40CF-8105-64EC160F7771}"/>
              </a:ext>
            </a:extLst>
          </p:cNvPr>
          <p:cNvSpPr/>
          <p:nvPr/>
        </p:nvSpPr>
        <p:spPr>
          <a:xfrm>
            <a:off x="5806911" y="6353666"/>
            <a:ext cx="1008755" cy="18853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tx1"/>
              </a:solidFill>
            </a:endParaRPr>
          </a:p>
        </p:txBody>
      </p:sp>
      <p:sp>
        <p:nvSpPr>
          <p:cNvPr id="98" name="슬라이드 번호 개체 틀 5">
            <a:extLst>
              <a:ext uri="{FF2B5EF4-FFF2-40B4-BE49-F238E27FC236}">
                <a16:creationId xmlns:a16="http://schemas.microsoft.com/office/drawing/2014/main" id="{5EB61810-84ED-4913-902E-CA111E3630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653554" y="6400925"/>
            <a:ext cx="2743200" cy="365125"/>
          </a:xfrm>
          <a:prstGeom prst="rect">
            <a:avLst/>
          </a:prstGeom>
        </p:spPr>
        <p:txBody>
          <a:bodyPr/>
          <a:lstStyle>
            <a:lvl1pPr algn="ctr">
              <a:defRPr sz="1200"/>
            </a:lvl1pPr>
          </a:lstStyle>
          <a:p>
            <a:fld id="{EA4A837C-89E9-4F8E-9A70-A2B75BFE1A07}" type="slidenum">
              <a:rPr lang="ko-KR" altLang="en-US" smtClean="0"/>
              <a:pPr/>
              <a:t>41</a:t>
            </a:fld>
            <a:endParaRPr lang="ko-KR" altLang="en-US" dirty="0"/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1C1EA299-28A1-4C9E-9D37-FBE6678C84B5}"/>
              </a:ext>
            </a:extLst>
          </p:cNvPr>
          <p:cNvSpPr/>
          <p:nvPr/>
        </p:nvSpPr>
        <p:spPr>
          <a:xfrm>
            <a:off x="348173" y="692804"/>
            <a:ext cx="2831255" cy="4223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 latinLnBrk="0">
              <a:lnSpc>
                <a:spcPct val="180000"/>
              </a:lnSpc>
            </a:pPr>
            <a:r>
              <a:rPr lang="ko-KR" altLang="en-US" sz="1400" b="1" spc="-50">
                <a:latin typeface="+mn-ea"/>
                <a:cs typeface="Arial" charset="0"/>
              </a:rPr>
              <a:t>소각 검사결과</a:t>
            </a:r>
            <a:endParaRPr lang="ko-KR" altLang="en-US" sz="1400" b="1" spc="-50" dirty="0">
              <a:latin typeface="+mn-ea"/>
              <a:cs typeface="Arial" charset="0"/>
            </a:endParaRPr>
          </a:p>
        </p:txBody>
      </p:sp>
      <p:sp>
        <p:nvSpPr>
          <p:cNvPr id="12" name="직사각형 11">
            <a:extLst>
              <a:ext uri="{FF2B5EF4-FFF2-40B4-BE49-F238E27FC236}">
                <a16:creationId xmlns:a16="http://schemas.microsoft.com/office/drawing/2014/main" id="{0E949F8B-4936-4210-8964-FC81E60C8C22}"/>
              </a:ext>
            </a:extLst>
          </p:cNvPr>
          <p:cNvSpPr/>
          <p:nvPr/>
        </p:nvSpPr>
        <p:spPr>
          <a:xfrm>
            <a:off x="1508054" y="5231666"/>
            <a:ext cx="8785238" cy="7550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000"/>
              <a:t>①</a:t>
            </a:r>
            <a:r>
              <a:rPr lang="en-US" altLang="ko-KR" sz="1000"/>
              <a:t> </a:t>
            </a:r>
            <a:r>
              <a:rPr lang="ko-KR" altLang="en-US" sz="1000"/>
              <a:t>검사기관의 상세 검사결과 이력을 확인 가능한 화면이다</a:t>
            </a:r>
            <a:r>
              <a:rPr lang="en-US" altLang="ko-KR" sz="1000"/>
              <a:t>. </a:t>
            </a:r>
          </a:p>
          <a:p>
            <a:pPr>
              <a:lnSpc>
                <a:spcPct val="150000"/>
              </a:lnSpc>
            </a:pPr>
            <a:r>
              <a:rPr lang="ko-KR" altLang="en-US" sz="1000"/>
              <a:t>② 검사기관 검사이력정보 항목이다</a:t>
            </a:r>
            <a:r>
              <a:rPr lang="en-US" altLang="ko-KR" sz="1000"/>
              <a:t>. </a:t>
            </a:r>
            <a:r>
              <a:rPr lang="ko-KR" altLang="en-US" sz="1000"/>
              <a:t>검사기간 및 </a:t>
            </a:r>
            <a:r>
              <a:rPr lang="en-US" altLang="ko-KR" sz="1000"/>
              <a:t>‘</a:t>
            </a:r>
            <a:r>
              <a:rPr lang="ko-KR" altLang="en-US" sz="1000"/>
              <a:t>적합</a:t>
            </a:r>
            <a:r>
              <a:rPr lang="en-US" altLang="ko-KR" sz="1000"/>
              <a:t>/</a:t>
            </a:r>
            <a:r>
              <a:rPr lang="ko-KR" altLang="en-US" sz="1000"/>
              <a:t>부적합</a:t>
            </a:r>
            <a:r>
              <a:rPr lang="en-US" altLang="ko-KR" sz="1000"/>
              <a:t>’</a:t>
            </a:r>
            <a:r>
              <a:rPr lang="ko-KR" altLang="en-US" sz="1000"/>
              <a:t> 여부 확인이 가능하다</a:t>
            </a:r>
            <a:r>
              <a:rPr lang="en-US" altLang="ko-KR" sz="1000"/>
              <a:t>.</a:t>
            </a:r>
            <a:r>
              <a:rPr lang="ko-KR" altLang="en-US" sz="1000"/>
              <a:t> </a:t>
            </a:r>
            <a:endParaRPr lang="en-US" altLang="ko-KR" sz="1000"/>
          </a:p>
          <a:p>
            <a:pPr>
              <a:lnSpc>
                <a:spcPct val="150000"/>
              </a:lnSpc>
            </a:pPr>
            <a:r>
              <a:rPr lang="ko-KR" altLang="en-US" sz="1000"/>
              <a:t>③ 목록 버튼을 클릭하여 메인화면을 확인한다</a:t>
            </a:r>
            <a:r>
              <a:rPr lang="en-US" altLang="ko-KR" sz="1000"/>
              <a:t>.</a:t>
            </a:r>
          </a:p>
        </p:txBody>
      </p:sp>
      <p:sp>
        <p:nvSpPr>
          <p:cNvPr id="19" name="타원 18">
            <a:extLst>
              <a:ext uri="{FF2B5EF4-FFF2-40B4-BE49-F238E27FC236}">
                <a16:creationId xmlns:a16="http://schemas.microsoft.com/office/drawing/2014/main" id="{ADAC2363-6E7E-4623-9EC3-8D61DCE05CCE}"/>
              </a:ext>
            </a:extLst>
          </p:cNvPr>
          <p:cNvSpPr/>
          <p:nvPr/>
        </p:nvSpPr>
        <p:spPr>
          <a:xfrm>
            <a:off x="4297385" y="1613442"/>
            <a:ext cx="180000" cy="1800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b="1" dirty="0"/>
              <a:t>1</a:t>
            </a:r>
            <a:endParaRPr lang="ko-KR" altLang="en-US" sz="1000" b="1" dirty="0"/>
          </a:p>
        </p:txBody>
      </p:sp>
      <p:sp>
        <p:nvSpPr>
          <p:cNvPr id="13" name="직사각형 12">
            <a:extLst>
              <a:ext uri="{FF2B5EF4-FFF2-40B4-BE49-F238E27FC236}">
                <a16:creationId xmlns:a16="http://schemas.microsoft.com/office/drawing/2014/main" id="{A275409D-5C2D-4F19-BF1D-F91573BCD79A}"/>
              </a:ext>
            </a:extLst>
          </p:cNvPr>
          <p:cNvSpPr/>
          <p:nvPr/>
        </p:nvSpPr>
        <p:spPr>
          <a:xfrm>
            <a:off x="1870745" y="1980363"/>
            <a:ext cx="8011486" cy="1011557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타원 13">
            <a:extLst>
              <a:ext uri="{FF2B5EF4-FFF2-40B4-BE49-F238E27FC236}">
                <a16:creationId xmlns:a16="http://schemas.microsoft.com/office/drawing/2014/main" id="{BFD94382-4D89-427D-B7CC-E753DB39870C}"/>
              </a:ext>
            </a:extLst>
          </p:cNvPr>
          <p:cNvSpPr/>
          <p:nvPr/>
        </p:nvSpPr>
        <p:spPr>
          <a:xfrm>
            <a:off x="1778693" y="1904548"/>
            <a:ext cx="180000" cy="1800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b="1" dirty="0"/>
              <a:t>2</a:t>
            </a:r>
            <a:endParaRPr lang="ko-KR" altLang="en-US" sz="1000" b="1" dirty="0"/>
          </a:p>
        </p:txBody>
      </p:sp>
      <p:pic>
        <p:nvPicPr>
          <p:cNvPr id="6" name="그림 5">
            <a:extLst>
              <a:ext uri="{FF2B5EF4-FFF2-40B4-BE49-F238E27FC236}">
                <a16:creationId xmlns:a16="http://schemas.microsoft.com/office/drawing/2014/main" id="{B8259805-ECF0-448E-80EF-3F186CF9CDF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67518" y="5136976"/>
            <a:ext cx="381033" cy="243861"/>
          </a:xfrm>
          <a:prstGeom prst="rect">
            <a:avLst/>
          </a:prstGeom>
        </p:spPr>
      </p:pic>
      <p:sp>
        <p:nvSpPr>
          <p:cNvPr id="21" name="직사각형 20">
            <a:extLst>
              <a:ext uri="{FF2B5EF4-FFF2-40B4-BE49-F238E27FC236}">
                <a16:creationId xmlns:a16="http://schemas.microsoft.com/office/drawing/2014/main" id="{FCAFE473-BA3B-4BEA-8237-EE923C9E294A}"/>
              </a:ext>
            </a:extLst>
          </p:cNvPr>
          <p:cNvSpPr/>
          <p:nvPr/>
        </p:nvSpPr>
        <p:spPr>
          <a:xfrm>
            <a:off x="9867518" y="5108044"/>
            <a:ext cx="381033" cy="284993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2" name="타원 21">
            <a:extLst>
              <a:ext uri="{FF2B5EF4-FFF2-40B4-BE49-F238E27FC236}">
                <a16:creationId xmlns:a16="http://schemas.microsoft.com/office/drawing/2014/main" id="{D294E36A-CEB6-444E-96F4-D48245F4F145}"/>
              </a:ext>
            </a:extLst>
          </p:cNvPr>
          <p:cNvSpPr/>
          <p:nvPr/>
        </p:nvSpPr>
        <p:spPr>
          <a:xfrm>
            <a:off x="9867518" y="4914536"/>
            <a:ext cx="180000" cy="1800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b="1" dirty="0"/>
              <a:t>3</a:t>
            </a:r>
            <a:endParaRPr lang="ko-KR" altLang="en-US" sz="1000" b="1" dirty="0"/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2610C342-5CD7-4C3E-A06A-964FAB9F7CB9}"/>
              </a:ext>
            </a:extLst>
          </p:cNvPr>
          <p:cNvSpPr/>
          <p:nvPr/>
        </p:nvSpPr>
        <p:spPr>
          <a:xfrm>
            <a:off x="8252233" y="804863"/>
            <a:ext cx="4344069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000" b="1" spc="-50">
                <a:latin typeface="+mn-ea"/>
                <a:cs typeface="Arial" charset="0"/>
              </a:rPr>
              <a:t>Home &gt; </a:t>
            </a:r>
            <a:r>
              <a:rPr lang="ko-KR" altLang="en-US" sz="1000" b="1" spc="-50">
                <a:latin typeface="+mn-ea"/>
                <a:cs typeface="Arial" charset="0"/>
              </a:rPr>
              <a:t>폐기물처리시설검사 </a:t>
            </a:r>
            <a:r>
              <a:rPr lang="en-US" altLang="ko-KR" sz="1000" b="1" spc="-50">
                <a:latin typeface="+mn-ea"/>
                <a:cs typeface="Arial" charset="0"/>
              </a:rPr>
              <a:t>&gt; </a:t>
            </a:r>
            <a:r>
              <a:rPr lang="ko-KR" altLang="en-US" sz="1000" b="1" spc="-50">
                <a:latin typeface="+mn-ea"/>
                <a:cs typeface="Arial" charset="0"/>
              </a:rPr>
              <a:t>검사결과 관리 </a:t>
            </a:r>
            <a:r>
              <a:rPr lang="en-US" altLang="ko-KR" sz="1000" b="1" spc="-50">
                <a:latin typeface="+mn-ea"/>
                <a:cs typeface="Arial" charset="0"/>
              </a:rPr>
              <a:t>&gt; </a:t>
            </a:r>
            <a:r>
              <a:rPr lang="ko-KR" altLang="en-US" sz="1000" b="1" spc="-50">
                <a:latin typeface="+mn-ea"/>
                <a:cs typeface="Arial" charset="0"/>
              </a:rPr>
              <a:t>소각 검사결과</a:t>
            </a:r>
            <a:endParaRPr lang="ko-KR" altLang="en-US" sz="1000"/>
          </a:p>
        </p:txBody>
      </p:sp>
      <p:sp>
        <p:nvSpPr>
          <p:cNvPr id="16" name="직사각형 15">
            <a:extLst>
              <a:ext uri="{FF2B5EF4-FFF2-40B4-BE49-F238E27FC236}">
                <a16:creationId xmlns:a16="http://schemas.microsoft.com/office/drawing/2014/main" id="{E8035BB8-AA04-4806-97C6-1DD6A5350707}"/>
              </a:ext>
            </a:extLst>
          </p:cNvPr>
          <p:cNvSpPr/>
          <p:nvPr/>
        </p:nvSpPr>
        <p:spPr>
          <a:xfrm>
            <a:off x="9870102" y="281670"/>
            <a:ext cx="2106035" cy="49500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600" b="1" kern="0" dirty="0">
                <a:solidFill>
                  <a:srgbClr val="000000"/>
                </a:solidFill>
                <a:latin typeface="+mn-ea"/>
                <a:cs typeface="Malgun Gothic Semilight" panose="020B0502040204020203" pitchFamily="34" charset="-127"/>
              </a:rPr>
              <a:t>4. </a:t>
            </a:r>
            <a:r>
              <a:rPr lang="ko-KR" altLang="en-US" sz="1600" b="1" kern="0" dirty="0">
                <a:solidFill>
                  <a:srgbClr val="000000"/>
                </a:solidFill>
                <a:latin typeface="+mn-ea"/>
                <a:cs typeface="Malgun Gothic Semilight" panose="020B0502040204020203" pitchFamily="34" charset="-127"/>
              </a:rPr>
              <a:t>검사결과 조회</a:t>
            </a:r>
            <a:endParaRPr lang="ko-KR" altLang="en-US" sz="1600" b="1" dirty="0">
              <a:solidFill>
                <a:schemeClr val="tx1"/>
              </a:solidFill>
              <a:latin typeface="+mn-ea"/>
              <a:cs typeface="Malgun Gothic Semilight" panose="020B0502040204020203" pitchFamily="34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734608873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>
            <a:extLst>
              <a:ext uri="{FF2B5EF4-FFF2-40B4-BE49-F238E27FC236}">
                <a16:creationId xmlns:a16="http://schemas.microsoft.com/office/drawing/2014/main" id="{4FE26AB8-292C-4585-B574-772C59F0FE2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156" r="11201"/>
          <a:stretch/>
        </p:blipFill>
        <p:spPr>
          <a:xfrm>
            <a:off x="7958125" y="1219941"/>
            <a:ext cx="3212984" cy="3679832"/>
          </a:xfrm>
          <a:prstGeom prst="rect">
            <a:avLst/>
          </a:prstGeom>
        </p:spPr>
      </p:pic>
      <p:pic>
        <p:nvPicPr>
          <p:cNvPr id="3" name="그림 2">
            <a:extLst>
              <a:ext uri="{FF2B5EF4-FFF2-40B4-BE49-F238E27FC236}">
                <a16:creationId xmlns:a16="http://schemas.microsoft.com/office/drawing/2014/main" id="{83BFB207-C9FF-40D2-85A9-852DBEEE041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66" r="630"/>
          <a:stretch/>
        </p:blipFill>
        <p:spPr>
          <a:xfrm>
            <a:off x="66398" y="1174809"/>
            <a:ext cx="7861198" cy="4161602"/>
          </a:xfrm>
          <a:prstGeom prst="rect">
            <a:avLst/>
          </a:prstGeom>
        </p:spPr>
      </p:pic>
      <p:sp>
        <p:nvSpPr>
          <p:cNvPr id="43" name="직사각형 42">
            <a:extLst>
              <a:ext uri="{FF2B5EF4-FFF2-40B4-BE49-F238E27FC236}">
                <a16:creationId xmlns:a16="http://schemas.microsoft.com/office/drawing/2014/main" id="{6E8DA712-E6B9-40CF-8105-64EC160F7771}"/>
              </a:ext>
            </a:extLst>
          </p:cNvPr>
          <p:cNvSpPr/>
          <p:nvPr/>
        </p:nvSpPr>
        <p:spPr>
          <a:xfrm>
            <a:off x="5806911" y="6353666"/>
            <a:ext cx="1008755" cy="18853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tx1"/>
              </a:solidFill>
            </a:endParaRPr>
          </a:p>
        </p:txBody>
      </p:sp>
      <p:sp>
        <p:nvSpPr>
          <p:cNvPr id="98" name="슬라이드 번호 개체 틀 5">
            <a:extLst>
              <a:ext uri="{FF2B5EF4-FFF2-40B4-BE49-F238E27FC236}">
                <a16:creationId xmlns:a16="http://schemas.microsoft.com/office/drawing/2014/main" id="{5EB61810-84ED-4913-902E-CA111E3630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653554" y="6400925"/>
            <a:ext cx="2743200" cy="365125"/>
          </a:xfrm>
          <a:prstGeom prst="rect">
            <a:avLst/>
          </a:prstGeom>
        </p:spPr>
        <p:txBody>
          <a:bodyPr/>
          <a:lstStyle>
            <a:lvl1pPr algn="ctr">
              <a:defRPr sz="1200"/>
            </a:lvl1pPr>
          </a:lstStyle>
          <a:p>
            <a:fld id="{EA4A837C-89E9-4F8E-9A70-A2B75BFE1A07}" type="slidenum">
              <a:rPr lang="ko-KR" altLang="en-US" smtClean="0"/>
              <a:pPr/>
              <a:t>42</a:t>
            </a:fld>
            <a:endParaRPr lang="ko-KR" altLang="en-US" dirty="0"/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1C1EA299-28A1-4C9E-9D37-FBE6678C84B5}"/>
              </a:ext>
            </a:extLst>
          </p:cNvPr>
          <p:cNvSpPr/>
          <p:nvPr/>
        </p:nvSpPr>
        <p:spPr>
          <a:xfrm>
            <a:off x="348173" y="692804"/>
            <a:ext cx="2831255" cy="4223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 latinLnBrk="0">
              <a:lnSpc>
                <a:spcPct val="180000"/>
              </a:lnSpc>
            </a:pPr>
            <a:r>
              <a:rPr lang="ko-KR" altLang="en-US" sz="1400" b="1" spc="-50">
                <a:latin typeface="+mn-ea"/>
                <a:cs typeface="Arial" charset="0"/>
              </a:rPr>
              <a:t>소각 검사결과</a:t>
            </a:r>
            <a:endParaRPr lang="ko-KR" altLang="en-US" sz="1400" b="1" spc="-50" dirty="0">
              <a:latin typeface="+mn-ea"/>
              <a:cs typeface="Arial" charset="0"/>
            </a:endParaRPr>
          </a:p>
        </p:txBody>
      </p:sp>
      <p:sp>
        <p:nvSpPr>
          <p:cNvPr id="12" name="직사각형 11">
            <a:extLst>
              <a:ext uri="{FF2B5EF4-FFF2-40B4-BE49-F238E27FC236}">
                <a16:creationId xmlns:a16="http://schemas.microsoft.com/office/drawing/2014/main" id="{0E949F8B-4936-4210-8964-FC81E60C8C22}"/>
              </a:ext>
            </a:extLst>
          </p:cNvPr>
          <p:cNvSpPr/>
          <p:nvPr/>
        </p:nvSpPr>
        <p:spPr>
          <a:xfrm>
            <a:off x="1483869" y="5440616"/>
            <a:ext cx="8785238" cy="5242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000"/>
              <a:t>①</a:t>
            </a:r>
            <a:r>
              <a:rPr lang="en-US" altLang="ko-KR" sz="1000"/>
              <a:t> </a:t>
            </a:r>
            <a:r>
              <a:rPr lang="ko-KR" altLang="en-US" sz="1000"/>
              <a:t>검사결과 메인화면의 </a:t>
            </a:r>
            <a:r>
              <a:rPr lang="en-US" altLang="ko-KR" sz="1000"/>
              <a:t>[</a:t>
            </a:r>
            <a:r>
              <a:rPr lang="ko-KR" altLang="en-US" sz="1000"/>
              <a:t>검사결과서출력</a:t>
            </a:r>
            <a:r>
              <a:rPr lang="en-US" altLang="ko-KR" sz="1000"/>
              <a:t>]</a:t>
            </a:r>
            <a:r>
              <a:rPr lang="ko-KR" altLang="en-US" sz="1000"/>
              <a:t>버튼을 클릭하면 결과지 팝업창이 표출된다</a:t>
            </a:r>
            <a:r>
              <a:rPr lang="en-US" altLang="ko-KR" sz="1000"/>
              <a:t>. </a:t>
            </a:r>
          </a:p>
          <a:p>
            <a:pPr>
              <a:lnSpc>
                <a:spcPct val="150000"/>
              </a:lnSpc>
            </a:pPr>
            <a:r>
              <a:rPr lang="ko-KR" altLang="en-US" sz="1000"/>
              <a:t>② 검사결과서 팝업창에서 상세이력을 조회 및 출력 할 수 있다</a:t>
            </a:r>
            <a:r>
              <a:rPr lang="en-US" altLang="ko-KR" sz="1000"/>
              <a:t>.</a:t>
            </a:r>
          </a:p>
        </p:txBody>
      </p:sp>
      <p:sp>
        <p:nvSpPr>
          <p:cNvPr id="14" name="타원 13">
            <a:extLst>
              <a:ext uri="{FF2B5EF4-FFF2-40B4-BE49-F238E27FC236}">
                <a16:creationId xmlns:a16="http://schemas.microsoft.com/office/drawing/2014/main" id="{BFD94382-4D89-427D-B7CC-E753DB39870C}"/>
              </a:ext>
            </a:extLst>
          </p:cNvPr>
          <p:cNvSpPr/>
          <p:nvPr/>
        </p:nvSpPr>
        <p:spPr>
          <a:xfrm>
            <a:off x="7913499" y="1186748"/>
            <a:ext cx="180000" cy="1800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b="1" dirty="0"/>
              <a:t>2</a:t>
            </a:r>
            <a:endParaRPr lang="ko-KR" altLang="en-US" sz="1000" b="1" dirty="0"/>
          </a:p>
        </p:txBody>
      </p:sp>
      <p:sp>
        <p:nvSpPr>
          <p:cNvPr id="21" name="직사각형 20">
            <a:extLst>
              <a:ext uri="{FF2B5EF4-FFF2-40B4-BE49-F238E27FC236}">
                <a16:creationId xmlns:a16="http://schemas.microsoft.com/office/drawing/2014/main" id="{FCAFE473-BA3B-4BEA-8237-EE923C9E294A}"/>
              </a:ext>
            </a:extLst>
          </p:cNvPr>
          <p:cNvSpPr/>
          <p:nvPr/>
        </p:nvSpPr>
        <p:spPr>
          <a:xfrm>
            <a:off x="7316113" y="5094536"/>
            <a:ext cx="614164" cy="255395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2" name="타원 21">
            <a:extLst>
              <a:ext uri="{FF2B5EF4-FFF2-40B4-BE49-F238E27FC236}">
                <a16:creationId xmlns:a16="http://schemas.microsoft.com/office/drawing/2014/main" id="{D294E36A-CEB6-444E-96F4-D48245F4F145}"/>
              </a:ext>
            </a:extLst>
          </p:cNvPr>
          <p:cNvSpPr/>
          <p:nvPr/>
        </p:nvSpPr>
        <p:spPr>
          <a:xfrm>
            <a:off x="7209335" y="4936565"/>
            <a:ext cx="180000" cy="1800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b="1" dirty="0"/>
              <a:t>1</a:t>
            </a:r>
            <a:endParaRPr lang="ko-KR" altLang="en-US" sz="1000" b="1" dirty="0"/>
          </a:p>
        </p:txBody>
      </p:sp>
      <p:sp>
        <p:nvSpPr>
          <p:cNvPr id="13" name="직사각형 12">
            <a:extLst>
              <a:ext uri="{FF2B5EF4-FFF2-40B4-BE49-F238E27FC236}">
                <a16:creationId xmlns:a16="http://schemas.microsoft.com/office/drawing/2014/main" id="{012D512E-512C-43D1-B1EC-6A2A2D7F0362}"/>
              </a:ext>
            </a:extLst>
          </p:cNvPr>
          <p:cNvSpPr/>
          <p:nvPr/>
        </p:nvSpPr>
        <p:spPr>
          <a:xfrm>
            <a:off x="8252233" y="804863"/>
            <a:ext cx="4344069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000" b="1" spc="-50">
                <a:latin typeface="+mn-ea"/>
                <a:cs typeface="Arial" charset="0"/>
              </a:rPr>
              <a:t>Home &gt; </a:t>
            </a:r>
            <a:r>
              <a:rPr lang="ko-KR" altLang="en-US" sz="1000" b="1" spc="-50">
                <a:latin typeface="+mn-ea"/>
                <a:cs typeface="Arial" charset="0"/>
              </a:rPr>
              <a:t>폐기물처리시설검사 </a:t>
            </a:r>
            <a:r>
              <a:rPr lang="en-US" altLang="ko-KR" sz="1000" b="1" spc="-50">
                <a:latin typeface="+mn-ea"/>
                <a:cs typeface="Arial" charset="0"/>
              </a:rPr>
              <a:t>&gt; </a:t>
            </a:r>
            <a:r>
              <a:rPr lang="ko-KR" altLang="en-US" sz="1000" b="1" spc="-50">
                <a:latin typeface="+mn-ea"/>
                <a:cs typeface="Arial" charset="0"/>
              </a:rPr>
              <a:t>검사결과 관리 </a:t>
            </a:r>
            <a:r>
              <a:rPr lang="en-US" altLang="ko-KR" sz="1000" b="1" spc="-50">
                <a:latin typeface="+mn-ea"/>
                <a:cs typeface="Arial" charset="0"/>
              </a:rPr>
              <a:t>&gt; </a:t>
            </a:r>
            <a:r>
              <a:rPr lang="ko-KR" altLang="en-US" sz="1000" b="1" spc="-50">
                <a:latin typeface="+mn-ea"/>
                <a:cs typeface="Arial" charset="0"/>
              </a:rPr>
              <a:t>소각 검사결과</a:t>
            </a:r>
            <a:endParaRPr lang="ko-KR" altLang="en-US" sz="1000"/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07ED96D5-7DF7-4A7B-8CD6-DF00BD367A89}"/>
              </a:ext>
            </a:extLst>
          </p:cNvPr>
          <p:cNvSpPr/>
          <p:nvPr/>
        </p:nvSpPr>
        <p:spPr>
          <a:xfrm>
            <a:off x="9870102" y="281670"/>
            <a:ext cx="2106035" cy="49500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600" b="1" kern="0" dirty="0">
                <a:solidFill>
                  <a:srgbClr val="000000"/>
                </a:solidFill>
                <a:latin typeface="+mn-ea"/>
                <a:cs typeface="Malgun Gothic Semilight" panose="020B0502040204020203" pitchFamily="34" charset="-127"/>
              </a:rPr>
              <a:t>4. </a:t>
            </a:r>
            <a:r>
              <a:rPr lang="ko-KR" altLang="en-US" sz="1600" b="1" kern="0" dirty="0">
                <a:solidFill>
                  <a:srgbClr val="000000"/>
                </a:solidFill>
                <a:latin typeface="+mn-ea"/>
                <a:cs typeface="Malgun Gothic Semilight" panose="020B0502040204020203" pitchFamily="34" charset="-127"/>
              </a:rPr>
              <a:t>검사결과 조회</a:t>
            </a:r>
            <a:endParaRPr lang="ko-KR" altLang="en-US" sz="1600" b="1" dirty="0">
              <a:solidFill>
                <a:schemeClr val="tx1"/>
              </a:solidFill>
              <a:latin typeface="+mn-ea"/>
              <a:cs typeface="Malgun Gothic Semilight" panose="020B0502040204020203" pitchFamily="34" charset="-127"/>
            </a:endParaRPr>
          </a:p>
        </p:txBody>
      </p:sp>
      <p:sp>
        <p:nvSpPr>
          <p:cNvPr id="16" name="직사각형 15">
            <a:extLst>
              <a:ext uri="{FF2B5EF4-FFF2-40B4-BE49-F238E27FC236}">
                <a16:creationId xmlns:a16="http://schemas.microsoft.com/office/drawing/2014/main" id="{56EB498C-C04C-4F38-A6F0-C4BD10D6B7AE}"/>
              </a:ext>
            </a:extLst>
          </p:cNvPr>
          <p:cNvSpPr/>
          <p:nvPr/>
        </p:nvSpPr>
        <p:spPr>
          <a:xfrm>
            <a:off x="4373134" y="2742681"/>
            <a:ext cx="519858" cy="7671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7" name="직사각형 16">
            <a:extLst>
              <a:ext uri="{FF2B5EF4-FFF2-40B4-BE49-F238E27FC236}">
                <a16:creationId xmlns:a16="http://schemas.microsoft.com/office/drawing/2014/main" id="{7800A541-EF2D-4F9D-9196-785C2BB74CB7}"/>
              </a:ext>
            </a:extLst>
          </p:cNvPr>
          <p:cNvSpPr/>
          <p:nvPr/>
        </p:nvSpPr>
        <p:spPr>
          <a:xfrm>
            <a:off x="5576142" y="2747443"/>
            <a:ext cx="343646" cy="7195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" name="직사각형 17">
            <a:extLst>
              <a:ext uri="{FF2B5EF4-FFF2-40B4-BE49-F238E27FC236}">
                <a16:creationId xmlns:a16="http://schemas.microsoft.com/office/drawing/2014/main" id="{04AF0140-5CD9-4268-8DA3-DEA0EB904EF8}"/>
              </a:ext>
            </a:extLst>
          </p:cNvPr>
          <p:cNvSpPr/>
          <p:nvPr/>
        </p:nvSpPr>
        <p:spPr>
          <a:xfrm>
            <a:off x="8914654" y="3186511"/>
            <a:ext cx="519858" cy="7671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9" name="직사각형 18">
            <a:extLst>
              <a:ext uri="{FF2B5EF4-FFF2-40B4-BE49-F238E27FC236}">
                <a16:creationId xmlns:a16="http://schemas.microsoft.com/office/drawing/2014/main" id="{BB68699D-208D-4F95-B204-486E2EF48CDD}"/>
              </a:ext>
            </a:extLst>
          </p:cNvPr>
          <p:cNvSpPr/>
          <p:nvPr/>
        </p:nvSpPr>
        <p:spPr>
          <a:xfrm>
            <a:off x="8914654" y="3326963"/>
            <a:ext cx="519858" cy="7671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6105428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직사각형 42">
            <a:extLst>
              <a:ext uri="{FF2B5EF4-FFF2-40B4-BE49-F238E27FC236}">
                <a16:creationId xmlns:a16="http://schemas.microsoft.com/office/drawing/2014/main" id="{6E8DA712-E6B9-40CF-8105-64EC160F7771}"/>
              </a:ext>
            </a:extLst>
          </p:cNvPr>
          <p:cNvSpPr/>
          <p:nvPr/>
        </p:nvSpPr>
        <p:spPr>
          <a:xfrm>
            <a:off x="5806911" y="6353666"/>
            <a:ext cx="1008755" cy="18853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tx1"/>
              </a:solidFill>
            </a:endParaRPr>
          </a:p>
        </p:txBody>
      </p:sp>
      <p:sp>
        <p:nvSpPr>
          <p:cNvPr id="28" name="직사각형 27">
            <a:extLst>
              <a:ext uri="{FF2B5EF4-FFF2-40B4-BE49-F238E27FC236}">
                <a16:creationId xmlns:a16="http://schemas.microsoft.com/office/drawing/2014/main" id="{3D07075C-2022-4DDE-89CE-6620EDC9A8DF}"/>
              </a:ext>
            </a:extLst>
          </p:cNvPr>
          <p:cNvSpPr/>
          <p:nvPr/>
        </p:nvSpPr>
        <p:spPr>
          <a:xfrm>
            <a:off x="9932565" y="281670"/>
            <a:ext cx="2199864" cy="49500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600" b="1" kern="0">
                <a:solidFill>
                  <a:srgbClr val="000000"/>
                </a:solidFill>
                <a:latin typeface="+mn-ea"/>
                <a:cs typeface="Malgun Gothic Semilight" panose="020B0502040204020203" pitchFamily="34" charset="-127"/>
              </a:rPr>
              <a:t>1. </a:t>
            </a:r>
            <a:r>
              <a:rPr lang="ko-KR" altLang="en-US" sz="1600" b="1" kern="0">
                <a:solidFill>
                  <a:srgbClr val="000000"/>
                </a:solidFill>
                <a:latin typeface="+mn-ea"/>
                <a:cs typeface="Malgun Gothic Semilight" panose="020B0502040204020203" pitchFamily="34" charset="-127"/>
              </a:rPr>
              <a:t>사용자 등록</a:t>
            </a:r>
            <a:endParaRPr lang="ko-KR" altLang="en-US" sz="1600" b="1" dirty="0">
              <a:solidFill>
                <a:schemeClr val="tx1"/>
              </a:solidFill>
              <a:latin typeface="+mn-ea"/>
              <a:cs typeface="Malgun Gothic Semilight" panose="020B0502040204020203" pitchFamily="34" charset="-127"/>
            </a:endParaRPr>
          </a:p>
        </p:txBody>
      </p:sp>
      <p:sp>
        <p:nvSpPr>
          <p:cNvPr id="98" name="슬라이드 번호 개체 틀 5">
            <a:extLst>
              <a:ext uri="{FF2B5EF4-FFF2-40B4-BE49-F238E27FC236}">
                <a16:creationId xmlns:a16="http://schemas.microsoft.com/office/drawing/2014/main" id="{5EB61810-84ED-4913-902E-CA111E3630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653554" y="6400925"/>
            <a:ext cx="2743200" cy="365125"/>
          </a:xfrm>
          <a:prstGeom prst="rect">
            <a:avLst/>
          </a:prstGeom>
        </p:spPr>
        <p:txBody>
          <a:bodyPr/>
          <a:lstStyle>
            <a:lvl1pPr algn="ctr">
              <a:defRPr sz="1200"/>
            </a:lvl1pPr>
          </a:lstStyle>
          <a:p>
            <a:fld id="{EA4A837C-89E9-4F8E-9A70-A2B75BFE1A07}" type="slidenum">
              <a:rPr lang="ko-KR" altLang="en-US" smtClean="0"/>
              <a:pPr/>
              <a:t>5</a:t>
            </a:fld>
            <a:endParaRPr lang="ko-KR" altLang="en-US" dirty="0"/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1C1EA299-28A1-4C9E-9D37-FBE6678C84B5}"/>
              </a:ext>
            </a:extLst>
          </p:cNvPr>
          <p:cNvSpPr/>
          <p:nvPr/>
        </p:nvSpPr>
        <p:spPr>
          <a:xfrm>
            <a:off x="348173" y="692804"/>
            <a:ext cx="2831255" cy="4223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 latinLnBrk="0">
              <a:lnSpc>
                <a:spcPct val="180000"/>
              </a:lnSpc>
            </a:pPr>
            <a:r>
              <a:rPr lang="ko-KR" altLang="en-US" sz="1400" b="1" spc="-50">
                <a:latin typeface="+mn-ea"/>
                <a:cs typeface="Arial" charset="0"/>
              </a:rPr>
              <a:t>메인화면</a:t>
            </a:r>
            <a:endParaRPr lang="ko-KR" altLang="en-US" sz="1400" b="1" spc="-50" dirty="0">
              <a:latin typeface="+mn-ea"/>
              <a:cs typeface="Arial" charset="0"/>
            </a:endParaRPr>
          </a:p>
        </p:txBody>
      </p:sp>
      <p:sp>
        <p:nvSpPr>
          <p:cNvPr id="10" name="Text Box 56">
            <a:extLst>
              <a:ext uri="{FF2B5EF4-FFF2-40B4-BE49-F238E27FC236}">
                <a16:creationId xmlns:a16="http://schemas.microsoft.com/office/drawing/2014/main" id="{DD22765F-C389-4088-BE70-FE71C41B424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4796" y="1346606"/>
            <a:ext cx="11202682" cy="2135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t">
            <a:spAutoFit/>
            <a:scene3d>
              <a:camera prst="orthographicFront"/>
              <a:lightRig rig="threePt" dir="t"/>
            </a:scene3d>
            <a:sp3d>
              <a:bevelT w="1270"/>
            </a:sp3d>
          </a:bodyPr>
          <a:lstStyle>
            <a:defPPr>
              <a:defRPr lang="ko-KR"/>
            </a:defPPr>
            <a:lvl1pPr marL="85725" indent="-85725" eaLnBrk="0" latinLnBrk="0" hangingPunct="0">
              <a:spcBef>
                <a:spcPts val="600"/>
              </a:spcBef>
              <a:buClr>
                <a:prstClr val="white">
                  <a:lumMod val="65000"/>
                </a:prstClr>
              </a:buClr>
              <a:buSzPct val="80000"/>
              <a:buFont typeface="Wingdings" panose="05000000000000000000" pitchFamily="2" charset="2"/>
              <a:buChar char="§"/>
              <a:defRPr sz="1400" spc="-50">
                <a:solidFill>
                  <a:prstClr val="black">
                    <a:lumMod val="65000"/>
                    <a:lumOff val="35000"/>
                  </a:prstClr>
                </a:solidFill>
                <a:latin typeface="Rix모던고딕 M" panose="02020603020101020101" pitchFamily="18" charset="-127"/>
                <a:ea typeface="Rix모던고딕 M" panose="02020603020101020101" pitchFamily="18" charset="-127"/>
                <a:cs typeface="Arial" charset="0"/>
              </a:defRPr>
            </a:lvl1pPr>
          </a:lstStyle>
          <a:p>
            <a:pPr marL="0" indent="0">
              <a:lnSpc>
                <a:spcPct val="130000"/>
              </a:lnSpc>
              <a:spcBef>
                <a:spcPts val="500"/>
              </a:spcBef>
              <a:buNone/>
            </a:pPr>
            <a:r>
              <a:rPr lang="ko-KR" altLang="en-US" sz="1200" b="1" dirty="0">
                <a:latin typeface="+mn-ea"/>
                <a:ea typeface="+mn-ea"/>
              </a:rPr>
              <a:t>● 접속 </a:t>
            </a:r>
            <a:r>
              <a:rPr lang="en-US" altLang="ko-KR" sz="1200" b="1" dirty="0">
                <a:latin typeface="+mn-ea"/>
                <a:ea typeface="+mn-ea"/>
              </a:rPr>
              <a:t>URL </a:t>
            </a:r>
            <a:r>
              <a:rPr lang="en-US" altLang="ko-KR" sz="1200" b="1">
                <a:latin typeface="+mn-ea"/>
                <a:ea typeface="+mn-ea"/>
              </a:rPr>
              <a:t>: </a:t>
            </a:r>
            <a:r>
              <a:rPr lang="en-US" altLang="ko-KR" sz="1200" b="1">
                <a:latin typeface="+mn-ea"/>
                <a:hlinkClick r:id="rId2"/>
              </a:rPr>
              <a:t>https://ecowaste.me.go.kr</a:t>
            </a:r>
            <a:endParaRPr lang="en-US" altLang="ko-KR" sz="1200" b="1" dirty="0">
              <a:latin typeface="+mn-ea"/>
              <a:ea typeface="+mn-ea"/>
            </a:endParaRPr>
          </a:p>
        </p:txBody>
      </p:sp>
      <p:pic>
        <p:nvPicPr>
          <p:cNvPr id="4" name="그림 3">
            <a:extLst>
              <a:ext uri="{FF2B5EF4-FFF2-40B4-BE49-F238E27FC236}">
                <a16:creationId xmlns:a16="http://schemas.microsoft.com/office/drawing/2014/main" id="{362CF3DE-3730-44EE-A8DF-ED9DF77CC81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63" r="17337"/>
          <a:stretch/>
        </p:blipFill>
        <p:spPr>
          <a:xfrm>
            <a:off x="348173" y="1696549"/>
            <a:ext cx="5918404" cy="4251245"/>
          </a:xfrm>
          <a:prstGeom prst="rect">
            <a:avLst/>
          </a:prstGeom>
        </p:spPr>
      </p:pic>
      <p:sp>
        <p:nvSpPr>
          <p:cNvPr id="16" name="타원 15">
            <a:extLst>
              <a:ext uri="{FF2B5EF4-FFF2-40B4-BE49-F238E27FC236}">
                <a16:creationId xmlns:a16="http://schemas.microsoft.com/office/drawing/2014/main" id="{7D82793B-F0C5-40A6-BC3B-9DA7E861C1F8}"/>
              </a:ext>
            </a:extLst>
          </p:cNvPr>
          <p:cNvSpPr/>
          <p:nvPr/>
        </p:nvSpPr>
        <p:spPr>
          <a:xfrm>
            <a:off x="3112818" y="1380191"/>
            <a:ext cx="180000" cy="1800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b="1" dirty="0"/>
              <a:t>1</a:t>
            </a:r>
            <a:endParaRPr lang="ko-KR" altLang="en-US" sz="1000" b="1" dirty="0"/>
          </a:p>
        </p:txBody>
      </p:sp>
      <p:sp>
        <p:nvSpPr>
          <p:cNvPr id="17" name="타원 16">
            <a:extLst>
              <a:ext uri="{FF2B5EF4-FFF2-40B4-BE49-F238E27FC236}">
                <a16:creationId xmlns:a16="http://schemas.microsoft.com/office/drawing/2014/main" id="{B3B9AF67-05B9-4DD9-ABB3-E3C0B69571C6}"/>
              </a:ext>
            </a:extLst>
          </p:cNvPr>
          <p:cNvSpPr/>
          <p:nvPr/>
        </p:nvSpPr>
        <p:spPr>
          <a:xfrm>
            <a:off x="3957267" y="2980523"/>
            <a:ext cx="180000" cy="1800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b="1" dirty="0"/>
              <a:t>3</a:t>
            </a:r>
            <a:endParaRPr lang="ko-KR" altLang="en-US" sz="1000" b="1" dirty="0"/>
          </a:p>
        </p:txBody>
      </p:sp>
      <p:sp>
        <p:nvSpPr>
          <p:cNvPr id="7" name="직사각형 6">
            <a:extLst>
              <a:ext uri="{FF2B5EF4-FFF2-40B4-BE49-F238E27FC236}">
                <a16:creationId xmlns:a16="http://schemas.microsoft.com/office/drawing/2014/main" id="{589304F0-31A7-4CF5-BB2F-115190C5E31A}"/>
              </a:ext>
            </a:extLst>
          </p:cNvPr>
          <p:cNvSpPr/>
          <p:nvPr/>
        </p:nvSpPr>
        <p:spPr>
          <a:xfrm>
            <a:off x="3957267" y="3153232"/>
            <a:ext cx="430175" cy="220029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id="{42265EC4-7486-4F21-B535-AA3ACC527AD8}"/>
              </a:ext>
            </a:extLst>
          </p:cNvPr>
          <p:cNvSpPr/>
          <p:nvPr/>
        </p:nvSpPr>
        <p:spPr>
          <a:xfrm>
            <a:off x="6220695" y="1669254"/>
            <a:ext cx="5911734" cy="9859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000"/>
              <a:t>① 웹브라우저를 열고 https://ecowaste.me.go.kr/ 에 접속한다.</a:t>
            </a:r>
          </a:p>
          <a:p>
            <a:pPr>
              <a:lnSpc>
                <a:spcPct val="150000"/>
              </a:lnSpc>
            </a:pPr>
            <a:r>
              <a:rPr lang="ko-KR" altLang="en-US" sz="1000"/>
              <a:t>② </a:t>
            </a:r>
            <a:r>
              <a:rPr lang="en-US" altLang="ko-KR" sz="1000"/>
              <a:t>ID/PW </a:t>
            </a:r>
            <a:r>
              <a:rPr lang="ko-KR" altLang="en-US" sz="1000"/>
              <a:t>입력하여 시스템에 접속한다</a:t>
            </a:r>
            <a:r>
              <a:rPr lang="en-US" altLang="ko-KR" sz="1000"/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sz="1000"/>
              <a:t>③ 신규 사용자인 경우 초기화면에서 사용자 등록 버튼을 클릭하여 사용자를 등록한다.</a:t>
            </a:r>
            <a:endParaRPr lang="en-US" altLang="ko-KR" sz="1000"/>
          </a:p>
          <a:p>
            <a:pPr>
              <a:lnSpc>
                <a:spcPct val="150000"/>
              </a:lnSpc>
            </a:pPr>
            <a:r>
              <a:rPr lang="ko-KR" altLang="en-US" sz="1000"/>
              <a:t>④ 폐기물처리시설/공공지자체</a:t>
            </a:r>
            <a:r>
              <a:rPr lang="en-US" altLang="ko-KR" sz="1000"/>
              <a:t> </a:t>
            </a:r>
            <a:r>
              <a:rPr lang="ko-KR" altLang="en-US" sz="1000"/>
              <a:t>회원가입 할 사용자를 선택한다.</a:t>
            </a:r>
            <a:endParaRPr lang="en-US" altLang="ko-KR" sz="1000"/>
          </a:p>
        </p:txBody>
      </p:sp>
      <p:pic>
        <p:nvPicPr>
          <p:cNvPr id="13" name="그림 12">
            <a:extLst>
              <a:ext uri="{FF2B5EF4-FFF2-40B4-BE49-F238E27FC236}">
                <a16:creationId xmlns:a16="http://schemas.microsoft.com/office/drawing/2014/main" id="{D744D369-4F05-438C-9FB3-82E08BBB3B1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7133" y="3160523"/>
            <a:ext cx="2418455" cy="2790525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8" name="타원 17">
            <a:extLst>
              <a:ext uri="{FF2B5EF4-FFF2-40B4-BE49-F238E27FC236}">
                <a16:creationId xmlns:a16="http://schemas.microsoft.com/office/drawing/2014/main" id="{CA50CE0A-C420-4918-A5F3-E4514E303902}"/>
              </a:ext>
            </a:extLst>
          </p:cNvPr>
          <p:cNvSpPr/>
          <p:nvPr/>
        </p:nvSpPr>
        <p:spPr>
          <a:xfrm>
            <a:off x="6581844" y="3651805"/>
            <a:ext cx="180000" cy="1800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b="1" dirty="0"/>
              <a:t>4</a:t>
            </a:r>
            <a:endParaRPr lang="ko-KR" altLang="en-US" sz="1000" b="1" dirty="0"/>
          </a:p>
        </p:txBody>
      </p:sp>
      <p:sp>
        <p:nvSpPr>
          <p:cNvPr id="24" name="직사각형 23">
            <a:extLst>
              <a:ext uri="{FF2B5EF4-FFF2-40B4-BE49-F238E27FC236}">
                <a16:creationId xmlns:a16="http://schemas.microsoft.com/office/drawing/2014/main" id="{F2C6B85B-E69B-4261-8EB5-31995B0D58F2}"/>
              </a:ext>
            </a:extLst>
          </p:cNvPr>
          <p:cNvSpPr/>
          <p:nvPr/>
        </p:nvSpPr>
        <p:spPr>
          <a:xfrm>
            <a:off x="6581844" y="3831806"/>
            <a:ext cx="2015149" cy="274526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9" name="직사각형 18">
            <a:extLst>
              <a:ext uri="{FF2B5EF4-FFF2-40B4-BE49-F238E27FC236}">
                <a16:creationId xmlns:a16="http://schemas.microsoft.com/office/drawing/2014/main" id="{394E7E4B-6380-4A23-B75C-E05EC2CFE385}"/>
              </a:ext>
            </a:extLst>
          </p:cNvPr>
          <p:cNvSpPr/>
          <p:nvPr/>
        </p:nvSpPr>
        <p:spPr>
          <a:xfrm>
            <a:off x="7734300" y="804863"/>
            <a:ext cx="4109527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000" b="1" spc="-50">
                <a:latin typeface="+mn-ea"/>
                <a:cs typeface="Arial" charset="0"/>
              </a:rPr>
              <a:t>			 Home</a:t>
            </a:r>
            <a:r>
              <a:rPr lang="ko-KR" altLang="en-US" sz="1000" b="1" spc="-50">
                <a:latin typeface="+mn-ea"/>
                <a:cs typeface="Arial" charset="0"/>
              </a:rPr>
              <a:t> </a:t>
            </a:r>
            <a:r>
              <a:rPr lang="en-US" altLang="ko-KR" sz="1000" b="1" spc="-50">
                <a:latin typeface="+mn-ea"/>
                <a:cs typeface="Arial" charset="0"/>
              </a:rPr>
              <a:t>&gt; </a:t>
            </a:r>
            <a:r>
              <a:rPr lang="ko-KR" altLang="en-US" sz="1000" b="1" spc="-50">
                <a:latin typeface="+mn-ea"/>
                <a:cs typeface="Arial" charset="0"/>
              </a:rPr>
              <a:t>사용자등록</a:t>
            </a:r>
            <a:endParaRPr lang="ko-KR" altLang="en-US" sz="1000"/>
          </a:p>
        </p:txBody>
      </p:sp>
      <p:sp>
        <p:nvSpPr>
          <p:cNvPr id="20" name="직사각형 19">
            <a:extLst>
              <a:ext uri="{FF2B5EF4-FFF2-40B4-BE49-F238E27FC236}">
                <a16:creationId xmlns:a16="http://schemas.microsoft.com/office/drawing/2014/main" id="{F42642C9-14BE-476D-A79B-F0317D19E746}"/>
              </a:ext>
            </a:extLst>
          </p:cNvPr>
          <p:cNvSpPr/>
          <p:nvPr/>
        </p:nvSpPr>
        <p:spPr>
          <a:xfrm>
            <a:off x="3791762" y="2572812"/>
            <a:ext cx="1627963" cy="356572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1" name="타원 20">
            <a:extLst>
              <a:ext uri="{FF2B5EF4-FFF2-40B4-BE49-F238E27FC236}">
                <a16:creationId xmlns:a16="http://schemas.microsoft.com/office/drawing/2014/main" id="{94A3C361-35AF-41B4-8C42-07E0B53928A5}"/>
              </a:ext>
            </a:extLst>
          </p:cNvPr>
          <p:cNvSpPr/>
          <p:nvPr/>
        </p:nvSpPr>
        <p:spPr>
          <a:xfrm>
            <a:off x="3777267" y="2406886"/>
            <a:ext cx="180000" cy="1800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b="1" dirty="0"/>
              <a:t>2</a:t>
            </a:r>
            <a:endParaRPr lang="ko-KR" altLang="en-US" sz="1000" b="1" dirty="0"/>
          </a:p>
        </p:txBody>
      </p:sp>
    </p:spTree>
    <p:extLst>
      <p:ext uri="{BB962C8B-B14F-4D97-AF65-F5344CB8AC3E}">
        <p14:creationId xmlns:p14="http://schemas.microsoft.com/office/powerpoint/2010/main" val="300122723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직사각형 42">
            <a:extLst>
              <a:ext uri="{FF2B5EF4-FFF2-40B4-BE49-F238E27FC236}">
                <a16:creationId xmlns:a16="http://schemas.microsoft.com/office/drawing/2014/main" id="{6E8DA712-E6B9-40CF-8105-64EC160F7771}"/>
              </a:ext>
            </a:extLst>
          </p:cNvPr>
          <p:cNvSpPr/>
          <p:nvPr/>
        </p:nvSpPr>
        <p:spPr>
          <a:xfrm>
            <a:off x="5806911" y="6353666"/>
            <a:ext cx="1008755" cy="18853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tx1"/>
              </a:solidFill>
            </a:endParaRPr>
          </a:p>
        </p:txBody>
      </p:sp>
      <p:sp>
        <p:nvSpPr>
          <p:cNvPr id="28" name="직사각형 27">
            <a:extLst>
              <a:ext uri="{FF2B5EF4-FFF2-40B4-BE49-F238E27FC236}">
                <a16:creationId xmlns:a16="http://schemas.microsoft.com/office/drawing/2014/main" id="{3D07075C-2022-4DDE-89CE-6620EDC9A8DF}"/>
              </a:ext>
            </a:extLst>
          </p:cNvPr>
          <p:cNvSpPr/>
          <p:nvPr/>
        </p:nvSpPr>
        <p:spPr>
          <a:xfrm>
            <a:off x="9932565" y="281670"/>
            <a:ext cx="2199864" cy="49500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600" b="1" kern="0">
                <a:solidFill>
                  <a:srgbClr val="000000"/>
                </a:solidFill>
                <a:latin typeface="+mn-ea"/>
                <a:cs typeface="Malgun Gothic Semilight" panose="020B0502040204020203" pitchFamily="34" charset="-127"/>
              </a:rPr>
              <a:t>1. </a:t>
            </a:r>
            <a:r>
              <a:rPr lang="ko-KR" altLang="en-US" sz="1600" b="1" kern="0">
                <a:solidFill>
                  <a:srgbClr val="000000"/>
                </a:solidFill>
                <a:latin typeface="+mn-ea"/>
                <a:cs typeface="Malgun Gothic Semilight" panose="020B0502040204020203" pitchFamily="34" charset="-127"/>
              </a:rPr>
              <a:t>사용자 등록</a:t>
            </a:r>
            <a:endParaRPr lang="ko-KR" altLang="en-US" sz="1600" b="1" dirty="0">
              <a:solidFill>
                <a:schemeClr val="tx1"/>
              </a:solidFill>
              <a:latin typeface="+mn-ea"/>
              <a:cs typeface="Malgun Gothic Semilight" panose="020B0502040204020203" pitchFamily="34" charset="-127"/>
            </a:endParaRPr>
          </a:p>
        </p:txBody>
      </p:sp>
      <p:sp>
        <p:nvSpPr>
          <p:cNvPr id="98" name="슬라이드 번호 개체 틀 5">
            <a:extLst>
              <a:ext uri="{FF2B5EF4-FFF2-40B4-BE49-F238E27FC236}">
                <a16:creationId xmlns:a16="http://schemas.microsoft.com/office/drawing/2014/main" id="{5EB61810-84ED-4913-902E-CA111E3630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653554" y="6400925"/>
            <a:ext cx="2743200" cy="365125"/>
          </a:xfrm>
          <a:prstGeom prst="rect">
            <a:avLst/>
          </a:prstGeom>
        </p:spPr>
        <p:txBody>
          <a:bodyPr/>
          <a:lstStyle>
            <a:lvl1pPr algn="ctr">
              <a:defRPr sz="1200"/>
            </a:lvl1pPr>
          </a:lstStyle>
          <a:p>
            <a:fld id="{EA4A837C-89E9-4F8E-9A70-A2B75BFE1A07}" type="slidenum">
              <a:rPr lang="ko-KR" altLang="en-US" smtClean="0"/>
              <a:pPr/>
              <a:t>6</a:t>
            </a:fld>
            <a:endParaRPr lang="ko-KR" altLang="en-US" dirty="0"/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1C1EA299-28A1-4C9E-9D37-FBE6678C84B5}"/>
              </a:ext>
            </a:extLst>
          </p:cNvPr>
          <p:cNvSpPr/>
          <p:nvPr/>
        </p:nvSpPr>
        <p:spPr>
          <a:xfrm>
            <a:off x="348173" y="692804"/>
            <a:ext cx="2831255" cy="4223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 latinLnBrk="0">
              <a:lnSpc>
                <a:spcPct val="180000"/>
              </a:lnSpc>
            </a:pPr>
            <a:r>
              <a:rPr lang="ko-KR" altLang="en-US" sz="1400" b="1" spc="-50">
                <a:latin typeface="+mn-ea"/>
                <a:cs typeface="Arial" charset="0"/>
              </a:rPr>
              <a:t>사용자권한 선택화면</a:t>
            </a:r>
            <a:endParaRPr lang="ko-KR" altLang="en-US" sz="1400" b="1" spc="-50" dirty="0">
              <a:latin typeface="+mn-ea"/>
              <a:cs typeface="Arial" charset="0"/>
            </a:endParaRPr>
          </a:p>
        </p:txBody>
      </p:sp>
      <p:sp>
        <p:nvSpPr>
          <p:cNvPr id="8" name="직사각형 7">
            <a:extLst>
              <a:ext uri="{FF2B5EF4-FFF2-40B4-BE49-F238E27FC236}">
                <a16:creationId xmlns:a16="http://schemas.microsoft.com/office/drawing/2014/main" id="{42265EC4-7486-4F21-B535-AA3ACC527AD8}"/>
              </a:ext>
            </a:extLst>
          </p:cNvPr>
          <p:cNvSpPr/>
          <p:nvPr/>
        </p:nvSpPr>
        <p:spPr>
          <a:xfrm>
            <a:off x="6220695" y="1587085"/>
            <a:ext cx="5911734" cy="2934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000"/>
              <a:t>① 이용약관</a:t>
            </a:r>
            <a:r>
              <a:rPr lang="en-US" altLang="ko-KR" sz="1000"/>
              <a:t>, </a:t>
            </a:r>
            <a:r>
              <a:rPr lang="ko-KR" altLang="en-US" sz="1000"/>
              <a:t>개인정보 방침 동의를 모두 체크 한 후 </a:t>
            </a:r>
            <a:r>
              <a:rPr lang="en-US" altLang="ko-KR" sz="1000"/>
              <a:t>[</a:t>
            </a:r>
            <a:r>
              <a:rPr lang="ko-KR" altLang="en-US" sz="1000"/>
              <a:t>다음</a:t>
            </a:r>
            <a:r>
              <a:rPr lang="en-US" altLang="ko-KR" sz="1000"/>
              <a:t>] </a:t>
            </a:r>
            <a:r>
              <a:rPr lang="ko-KR" altLang="en-US" sz="1000"/>
              <a:t>버튼을 클릭하여 다음 단계로 이동한다</a:t>
            </a:r>
            <a:r>
              <a:rPr lang="en-US" altLang="ko-KR" sz="1000"/>
              <a:t>.</a:t>
            </a:r>
            <a:endParaRPr lang="ko-KR" altLang="en-US" sz="1000"/>
          </a:p>
        </p:txBody>
      </p:sp>
      <p:pic>
        <p:nvPicPr>
          <p:cNvPr id="3" name="그림 2">
            <a:extLst>
              <a:ext uri="{FF2B5EF4-FFF2-40B4-BE49-F238E27FC236}">
                <a16:creationId xmlns:a16="http://schemas.microsoft.com/office/drawing/2014/main" id="{E7CDCA65-A74E-46AC-9946-C787572D4A7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682"/>
          <a:stretch/>
        </p:blipFill>
        <p:spPr>
          <a:xfrm>
            <a:off x="275696" y="1462690"/>
            <a:ext cx="5944999" cy="4308936"/>
          </a:xfrm>
          <a:prstGeom prst="rect">
            <a:avLst/>
          </a:prstGeom>
        </p:spPr>
      </p:pic>
      <p:sp>
        <p:nvSpPr>
          <p:cNvPr id="19" name="타원 18">
            <a:extLst>
              <a:ext uri="{FF2B5EF4-FFF2-40B4-BE49-F238E27FC236}">
                <a16:creationId xmlns:a16="http://schemas.microsoft.com/office/drawing/2014/main" id="{34BD66A1-9FEB-458C-9D37-FB1262309D7F}"/>
              </a:ext>
            </a:extLst>
          </p:cNvPr>
          <p:cNvSpPr/>
          <p:nvPr/>
        </p:nvSpPr>
        <p:spPr>
          <a:xfrm>
            <a:off x="5519955" y="5209323"/>
            <a:ext cx="180000" cy="1800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b="1" dirty="0"/>
              <a:t>1</a:t>
            </a:r>
            <a:endParaRPr lang="ko-KR" altLang="en-US" sz="1000" b="1" dirty="0"/>
          </a:p>
        </p:txBody>
      </p:sp>
      <p:sp>
        <p:nvSpPr>
          <p:cNvPr id="23" name="직사각형 22">
            <a:extLst>
              <a:ext uri="{FF2B5EF4-FFF2-40B4-BE49-F238E27FC236}">
                <a16:creationId xmlns:a16="http://schemas.microsoft.com/office/drawing/2014/main" id="{A4CC3177-8C16-4DA3-9C7B-C1B94B76D9C0}"/>
              </a:ext>
            </a:extLst>
          </p:cNvPr>
          <p:cNvSpPr/>
          <p:nvPr/>
        </p:nvSpPr>
        <p:spPr>
          <a:xfrm>
            <a:off x="5781745" y="1995558"/>
            <a:ext cx="413784" cy="191620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5" name="직사각형 24">
            <a:extLst>
              <a:ext uri="{FF2B5EF4-FFF2-40B4-BE49-F238E27FC236}">
                <a16:creationId xmlns:a16="http://schemas.microsoft.com/office/drawing/2014/main" id="{3A068374-9FA6-4BE0-8502-0A14271F3B17}"/>
              </a:ext>
            </a:extLst>
          </p:cNvPr>
          <p:cNvSpPr/>
          <p:nvPr/>
        </p:nvSpPr>
        <p:spPr>
          <a:xfrm>
            <a:off x="422578" y="3563292"/>
            <a:ext cx="860938" cy="194975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6" name="직사각형 25">
            <a:extLst>
              <a:ext uri="{FF2B5EF4-FFF2-40B4-BE49-F238E27FC236}">
                <a16:creationId xmlns:a16="http://schemas.microsoft.com/office/drawing/2014/main" id="{4618DBE1-A1EE-444A-A966-7779517383CB}"/>
              </a:ext>
            </a:extLst>
          </p:cNvPr>
          <p:cNvSpPr/>
          <p:nvPr/>
        </p:nvSpPr>
        <p:spPr>
          <a:xfrm>
            <a:off x="422577" y="5116653"/>
            <a:ext cx="1330721" cy="194975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7" name="직사각형 26">
            <a:extLst>
              <a:ext uri="{FF2B5EF4-FFF2-40B4-BE49-F238E27FC236}">
                <a16:creationId xmlns:a16="http://schemas.microsoft.com/office/drawing/2014/main" id="{A0519E6F-2BC3-41A3-8440-AA8E990B3406}"/>
              </a:ext>
            </a:extLst>
          </p:cNvPr>
          <p:cNvSpPr/>
          <p:nvPr/>
        </p:nvSpPr>
        <p:spPr>
          <a:xfrm>
            <a:off x="5519955" y="5412952"/>
            <a:ext cx="700739" cy="258006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8B0BE141-C3DB-44C5-8456-51CC45CF2308}"/>
              </a:ext>
            </a:extLst>
          </p:cNvPr>
          <p:cNvSpPr/>
          <p:nvPr/>
        </p:nvSpPr>
        <p:spPr>
          <a:xfrm>
            <a:off x="7734300" y="804863"/>
            <a:ext cx="4109527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000" b="1" spc="-50">
                <a:latin typeface="+mn-ea"/>
                <a:cs typeface="Arial" charset="0"/>
              </a:rPr>
              <a:t>			 Home</a:t>
            </a:r>
            <a:r>
              <a:rPr lang="ko-KR" altLang="en-US" sz="1000" b="1" spc="-50">
                <a:latin typeface="+mn-ea"/>
                <a:cs typeface="Arial" charset="0"/>
              </a:rPr>
              <a:t> </a:t>
            </a:r>
            <a:r>
              <a:rPr lang="en-US" altLang="ko-KR" sz="1000" b="1" spc="-50">
                <a:latin typeface="+mn-ea"/>
                <a:cs typeface="Arial" charset="0"/>
              </a:rPr>
              <a:t>&gt; </a:t>
            </a:r>
            <a:r>
              <a:rPr lang="ko-KR" altLang="en-US" sz="1000" b="1" spc="-50">
                <a:latin typeface="+mn-ea"/>
                <a:cs typeface="Arial" charset="0"/>
              </a:rPr>
              <a:t>사용자등록</a:t>
            </a:r>
            <a:endParaRPr lang="ko-KR" altLang="en-US" sz="1000"/>
          </a:p>
        </p:txBody>
      </p:sp>
    </p:spTree>
    <p:extLst>
      <p:ext uri="{BB962C8B-B14F-4D97-AF65-F5344CB8AC3E}">
        <p14:creationId xmlns:p14="http://schemas.microsoft.com/office/powerpoint/2010/main" val="317616036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그림 6">
            <a:extLst>
              <a:ext uri="{FF2B5EF4-FFF2-40B4-BE49-F238E27FC236}">
                <a16:creationId xmlns:a16="http://schemas.microsoft.com/office/drawing/2014/main" id="{4F75B74D-00EE-4FF8-BC9A-7485DEF4A1F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785" y="1495127"/>
            <a:ext cx="5726682" cy="4329939"/>
          </a:xfrm>
          <a:prstGeom prst="rect">
            <a:avLst/>
          </a:prstGeom>
        </p:spPr>
      </p:pic>
      <p:sp>
        <p:nvSpPr>
          <p:cNvPr id="43" name="직사각형 42">
            <a:extLst>
              <a:ext uri="{FF2B5EF4-FFF2-40B4-BE49-F238E27FC236}">
                <a16:creationId xmlns:a16="http://schemas.microsoft.com/office/drawing/2014/main" id="{6E8DA712-E6B9-40CF-8105-64EC160F7771}"/>
              </a:ext>
            </a:extLst>
          </p:cNvPr>
          <p:cNvSpPr/>
          <p:nvPr/>
        </p:nvSpPr>
        <p:spPr>
          <a:xfrm>
            <a:off x="5806911" y="6353666"/>
            <a:ext cx="1008755" cy="18853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tx1"/>
              </a:solidFill>
            </a:endParaRPr>
          </a:p>
        </p:txBody>
      </p:sp>
      <p:sp>
        <p:nvSpPr>
          <p:cNvPr id="28" name="직사각형 27">
            <a:extLst>
              <a:ext uri="{FF2B5EF4-FFF2-40B4-BE49-F238E27FC236}">
                <a16:creationId xmlns:a16="http://schemas.microsoft.com/office/drawing/2014/main" id="{3D07075C-2022-4DDE-89CE-6620EDC9A8DF}"/>
              </a:ext>
            </a:extLst>
          </p:cNvPr>
          <p:cNvSpPr/>
          <p:nvPr/>
        </p:nvSpPr>
        <p:spPr>
          <a:xfrm>
            <a:off x="9932565" y="281670"/>
            <a:ext cx="2199864" cy="49500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600" b="1" kern="0">
                <a:solidFill>
                  <a:srgbClr val="000000"/>
                </a:solidFill>
                <a:latin typeface="+mn-ea"/>
                <a:cs typeface="Malgun Gothic Semilight" panose="020B0502040204020203" pitchFamily="34" charset="-127"/>
              </a:rPr>
              <a:t>1. </a:t>
            </a:r>
            <a:r>
              <a:rPr lang="ko-KR" altLang="en-US" sz="1600" b="1" kern="0">
                <a:solidFill>
                  <a:srgbClr val="000000"/>
                </a:solidFill>
                <a:latin typeface="+mn-ea"/>
                <a:cs typeface="Malgun Gothic Semilight" panose="020B0502040204020203" pitchFamily="34" charset="-127"/>
              </a:rPr>
              <a:t>사용자 등록</a:t>
            </a:r>
            <a:endParaRPr lang="ko-KR" altLang="en-US" sz="1600" b="1" dirty="0">
              <a:solidFill>
                <a:schemeClr val="tx1"/>
              </a:solidFill>
              <a:latin typeface="+mn-ea"/>
              <a:cs typeface="Malgun Gothic Semilight" panose="020B0502040204020203" pitchFamily="34" charset="-127"/>
            </a:endParaRPr>
          </a:p>
        </p:txBody>
      </p:sp>
      <p:sp>
        <p:nvSpPr>
          <p:cNvPr id="98" name="슬라이드 번호 개체 틀 5">
            <a:extLst>
              <a:ext uri="{FF2B5EF4-FFF2-40B4-BE49-F238E27FC236}">
                <a16:creationId xmlns:a16="http://schemas.microsoft.com/office/drawing/2014/main" id="{5EB61810-84ED-4913-902E-CA111E3630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653554" y="6400925"/>
            <a:ext cx="2743200" cy="365125"/>
          </a:xfrm>
          <a:prstGeom prst="rect">
            <a:avLst/>
          </a:prstGeom>
        </p:spPr>
        <p:txBody>
          <a:bodyPr/>
          <a:lstStyle>
            <a:lvl1pPr algn="ctr">
              <a:defRPr sz="1200"/>
            </a:lvl1pPr>
          </a:lstStyle>
          <a:p>
            <a:fld id="{EA4A837C-89E9-4F8E-9A70-A2B75BFE1A07}" type="slidenum">
              <a:rPr lang="ko-KR" altLang="en-US" smtClean="0"/>
              <a:pPr/>
              <a:t>7</a:t>
            </a:fld>
            <a:endParaRPr lang="ko-KR" altLang="en-US" dirty="0"/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1C1EA299-28A1-4C9E-9D37-FBE6678C84B5}"/>
              </a:ext>
            </a:extLst>
          </p:cNvPr>
          <p:cNvSpPr/>
          <p:nvPr/>
        </p:nvSpPr>
        <p:spPr>
          <a:xfrm>
            <a:off x="348173" y="692804"/>
            <a:ext cx="2831255" cy="4223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 latinLnBrk="0">
              <a:lnSpc>
                <a:spcPct val="180000"/>
              </a:lnSpc>
            </a:pPr>
            <a:r>
              <a:rPr lang="ko-KR" altLang="en-US" sz="1400" b="1" spc="-50">
                <a:latin typeface="+mn-ea"/>
                <a:cs typeface="Arial" charset="0"/>
              </a:rPr>
              <a:t>사용자정보 입력</a:t>
            </a:r>
            <a:endParaRPr lang="ko-KR" altLang="en-US" sz="1400" b="1" spc="-50" dirty="0">
              <a:latin typeface="+mn-ea"/>
              <a:cs typeface="Arial" charset="0"/>
            </a:endParaRPr>
          </a:p>
        </p:txBody>
      </p:sp>
      <p:sp>
        <p:nvSpPr>
          <p:cNvPr id="20" name="직사각형 19">
            <a:extLst>
              <a:ext uri="{FF2B5EF4-FFF2-40B4-BE49-F238E27FC236}">
                <a16:creationId xmlns:a16="http://schemas.microsoft.com/office/drawing/2014/main" id="{5A31A4AF-C5BC-4057-B083-EAB7BE316FE9}"/>
              </a:ext>
            </a:extLst>
          </p:cNvPr>
          <p:cNvSpPr/>
          <p:nvPr/>
        </p:nvSpPr>
        <p:spPr>
          <a:xfrm>
            <a:off x="6058710" y="1503594"/>
            <a:ext cx="5911734" cy="9859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000"/>
              <a:t>① 사업장 정보를 입력한다</a:t>
            </a:r>
            <a:r>
              <a:rPr lang="en-US" altLang="ko-KR" sz="1000"/>
              <a:t>.</a:t>
            </a:r>
            <a:r>
              <a:rPr lang="ko-KR" altLang="en-US" sz="1000"/>
              <a:t> </a:t>
            </a:r>
            <a:endParaRPr lang="en-US" altLang="ko-KR" sz="1000"/>
          </a:p>
          <a:p>
            <a:pPr>
              <a:lnSpc>
                <a:spcPct val="150000"/>
              </a:lnSpc>
            </a:pPr>
            <a:r>
              <a:rPr lang="ko-KR" altLang="en-US" sz="1000"/>
              <a:t>② 신규로 사업장을 등록 안 하고 등록된 기관의 정보를 불러오고 싶을 경우 기관조회 </a:t>
            </a:r>
            <a:r>
              <a:rPr lang="en-US" altLang="ko-KR" sz="1000"/>
              <a:t>[</a:t>
            </a:r>
            <a:r>
              <a:rPr lang="ko-KR" altLang="en-US" sz="1000"/>
              <a:t>조회</a:t>
            </a:r>
            <a:r>
              <a:rPr lang="en-US" altLang="ko-KR" sz="1000"/>
              <a:t>] </a:t>
            </a:r>
            <a:r>
              <a:rPr lang="ko-KR" altLang="en-US" sz="1000"/>
              <a:t>버튼을 </a:t>
            </a:r>
            <a:endParaRPr lang="en-US" altLang="ko-KR" sz="1000"/>
          </a:p>
          <a:p>
            <a:pPr>
              <a:lnSpc>
                <a:spcPct val="150000"/>
              </a:lnSpc>
            </a:pPr>
            <a:r>
              <a:rPr lang="ko-KR" altLang="en-US" sz="1000"/>
              <a:t>클릭하여 등록된 기관을 검색 및 선택하여 해당 기관의 정보를 불러올 수 있다</a:t>
            </a:r>
            <a:r>
              <a:rPr lang="en-US" altLang="ko-KR" sz="1000"/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sz="1000"/>
              <a:t>③ </a:t>
            </a:r>
            <a:r>
              <a:rPr lang="en-US" altLang="ko-KR" sz="1000"/>
              <a:t>[</a:t>
            </a:r>
            <a:r>
              <a:rPr lang="ko-KR" altLang="en-US" sz="1000"/>
              <a:t>조회</a:t>
            </a:r>
            <a:r>
              <a:rPr lang="en-US" altLang="ko-KR" sz="1000"/>
              <a:t>] </a:t>
            </a:r>
            <a:r>
              <a:rPr lang="ko-KR" altLang="en-US" sz="1000"/>
              <a:t>클릭 시 기관을 조회 및 검색하는 팝업이 표출된다</a:t>
            </a:r>
            <a:r>
              <a:rPr lang="en-US" altLang="ko-KR" sz="1000"/>
              <a:t>.</a:t>
            </a:r>
          </a:p>
        </p:txBody>
      </p:sp>
      <p:sp>
        <p:nvSpPr>
          <p:cNvPr id="21" name="타원 20">
            <a:extLst>
              <a:ext uri="{FF2B5EF4-FFF2-40B4-BE49-F238E27FC236}">
                <a16:creationId xmlns:a16="http://schemas.microsoft.com/office/drawing/2014/main" id="{62E1F7B0-98B1-42D8-8490-D8CBD4965ED4}"/>
              </a:ext>
            </a:extLst>
          </p:cNvPr>
          <p:cNvSpPr/>
          <p:nvPr/>
        </p:nvSpPr>
        <p:spPr>
          <a:xfrm>
            <a:off x="355480" y="2176591"/>
            <a:ext cx="180000" cy="1800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b="1" dirty="0"/>
              <a:t>1</a:t>
            </a:r>
            <a:endParaRPr lang="ko-KR" altLang="en-US" sz="1000" b="1" dirty="0"/>
          </a:p>
        </p:txBody>
      </p:sp>
      <p:sp>
        <p:nvSpPr>
          <p:cNvPr id="30" name="직사각형 29">
            <a:extLst>
              <a:ext uri="{FF2B5EF4-FFF2-40B4-BE49-F238E27FC236}">
                <a16:creationId xmlns:a16="http://schemas.microsoft.com/office/drawing/2014/main" id="{6E56C728-0486-4299-A749-4A401C152F9A}"/>
              </a:ext>
            </a:extLst>
          </p:cNvPr>
          <p:cNvSpPr/>
          <p:nvPr/>
        </p:nvSpPr>
        <p:spPr>
          <a:xfrm>
            <a:off x="432713" y="2402083"/>
            <a:ext cx="5592441" cy="1403429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7" name="타원 16">
            <a:extLst>
              <a:ext uri="{FF2B5EF4-FFF2-40B4-BE49-F238E27FC236}">
                <a16:creationId xmlns:a16="http://schemas.microsoft.com/office/drawing/2014/main" id="{F457926D-0CC0-4E60-9A31-92719BA0A04D}"/>
              </a:ext>
            </a:extLst>
          </p:cNvPr>
          <p:cNvSpPr/>
          <p:nvPr/>
        </p:nvSpPr>
        <p:spPr>
          <a:xfrm>
            <a:off x="1000512" y="2437997"/>
            <a:ext cx="180000" cy="1800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b="1" dirty="0"/>
              <a:t>2</a:t>
            </a:r>
            <a:endParaRPr lang="ko-KR" altLang="en-US" sz="1000" b="1" dirty="0"/>
          </a:p>
        </p:txBody>
      </p:sp>
      <p:sp>
        <p:nvSpPr>
          <p:cNvPr id="18" name="직사각형 17">
            <a:extLst>
              <a:ext uri="{FF2B5EF4-FFF2-40B4-BE49-F238E27FC236}">
                <a16:creationId xmlns:a16="http://schemas.microsoft.com/office/drawing/2014/main" id="{032CB78F-1775-4A19-A44C-C4AB5A9CFBD5}"/>
              </a:ext>
            </a:extLst>
          </p:cNvPr>
          <p:cNvSpPr/>
          <p:nvPr/>
        </p:nvSpPr>
        <p:spPr>
          <a:xfrm>
            <a:off x="1180512" y="2437997"/>
            <a:ext cx="313335" cy="220029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id="{553F85A7-DEC5-4179-ACDF-F9CAD160066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61000" y="3539904"/>
            <a:ext cx="3072706" cy="2368134"/>
          </a:xfrm>
          <a:prstGeom prst="rect">
            <a:avLst/>
          </a:prstGeom>
        </p:spPr>
      </p:pic>
      <p:sp>
        <p:nvSpPr>
          <p:cNvPr id="23" name="타원 22">
            <a:extLst>
              <a:ext uri="{FF2B5EF4-FFF2-40B4-BE49-F238E27FC236}">
                <a16:creationId xmlns:a16="http://schemas.microsoft.com/office/drawing/2014/main" id="{C6FC950C-0924-4BA7-BA13-DAC164D5D961}"/>
              </a:ext>
            </a:extLst>
          </p:cNvPr>
          <p:cNvSpPr/>
          <p:nvPr/>
        </p:nvSpPr>
        <p:spPr>
          <a:xfrm>
            <a:off x="6181000" y="3361193"/>
            <a:ext cx="180000" cy="1800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b="1" dirty="0"/>
              <a:t>3</a:t>
            </a:r>
            <a:endParaRPr lang="ko-KR" altLang="en-US" sz="1000" b="1" dirty="0"/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AE18A209-6B79-4CAF-A2CC-CE715A1E734C}"/>
              </a:ext>
            </a:extLst>
          </p:cNvPr>
          <p:cNvSpPr/>
          <p:nvPr/>
        </p:nvSpPr>
        <p:spPr>
          <a:xfrm>
            <a:off x="7734300" y="804863"/>
            <a:ext cx="4109527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000" b="1" spc="-50">
                <a:latin typeface="+mn-ea"/>
                <a:cs typeface="Arial" charset="0"/>
              </a:rPr>
              <a:t>			 Home</a:t>
            </a:r>
            <a:r>
              <a:rPr lang="ko-KR" altLang="en-US" sz="1000" b="1" spc="-50">
                <a:latin typeface="+mn-ea"/>
                <a:cs typeface="Arial" charset="0"/>
              </a:rPr>
              <a:t> </a:t>
            </a:r>
            <a:r>
              <a:rPr lang="en-US" altLang="ko-KR" sz="1000" b="1" spc="-50">
                <a:latin typeface="+mn-ea"/>
                <a:cs typeface="Arial" charset="0"/>
              </a:rPr>
              <a:t>&gt; </a:t>
            </a:r>
            <a:r>
              <a:rPr lang="ko-KR" altLang="en-US" sz="1000" b="1" spc="-50">
                <a:latin typeface="+mn-ea"/>
                <a:cs typeface="Arial" charset="0"/>
              </a:rPr>
              <a:t>사용자등록</a:t>
            </a:r>
            <a:endParaRPr lang="ko-KR" altLang="en-US" sz="1000"/>
          </a:p>
        </p:txBody>
      </p:sp>
      <p:sp>
        <p:nvSpPr>
          <p:cNvPr id="16" name="직사각형 15">
            <a:extLst>
              <a:ext uri="{FF2B5EF4-FFF2-40B4-BE49-F238E27FC236}">
                <a16:creationId xmlns:a16="http://schemas.microsoft.com/office/drawing/2014/main" id="{CA07450F-9141-4A62-9236-E74C9E442A4E}"/>
              </a:ext>
            </a:extLst>
          </p:cNvPr>
          <p:cNvSpPr/>
          <p:nvPr/>
        </p:nvSpPr>
        <p:spPr>
          <a:xfrm>
            <a:off x="7336367" y="4231085"/>
            <a:ext cx="112183" cy="127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9" name="직사각형 18">
            <a:extLst>
              <a:ext uri="{FF2B5EF4-FFF2-40B4-BE49-F238E27FC236}">
                <a16:creationId xmlns:a16="http://schemas.microsoft.com/office/drawing/2014/main" id="{BAFD49A9-7836-4218-8D3C-E1EFB8093755}"/>
              </a:ext>
            </a:extLst>
          </p:cNvPr>
          <p:cNvSpPr/>
          <p:nvPr/>
        </p:nvSpPr>
        <p:spPr>
          <a:xfrm>
            <a:off x="6792592" y="4358085"/>
            <a:ext cx="1163958" cy="127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2" name="직사각형 21">
            <a:extLst>
              <a:ext uri="{FF2B5EF4-FFF2-40B4-BE49-F238E27FC236}">
                <a16:creationId xmlns:a16="http://schemas.microsoft.com/office/drawing/2014/main" id="{DE1F3F88-251A-4908-864A-CFED696025AA}"/>
              </a:ext>
            </a:extLst>
          </p:cNvPr>
          <p:cNvSpPr/>
          <p:nvPr/>
        </p:nvSpPr>
        <p:spPr>
          <a:xfrm>
            <a:off x="7138989" y="4508714"/>
            <a:ext cx="550862" cy="127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4" name="직사각형 23">
            <a:extLst>
              <a:ext uri="{FF2B5EF4-FFF2-40B4-BE49-F238E27FC236}">
                <a16:creationId xmlns:a16="http://schemas.microsoft.com/office/drawing/2014/main" id="{74FA1D8C-84F1-4A9C-BA1D-AB7323E9664D}"/>
              </a:ext>
            </a:extLst>
          </p:cNvPr>
          <p:cNvSpPr/>
          <p:nvPr/>
        </p:nvSpPr>
        <p:spPr>
          <a:xfrm>
            <a:off x="7158041" y="4655708"/>
            <a:ext cx="550861" cy="127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5" name="직사각형 24">
            <a:extLst>
              <a:ext uri="{FF2B5EF4-FFF2-40B4-BE49-F238E27FC236}">
                <a16:creationId xmlns:a16="http://schemas.microsoft.com/office/drawing/2014/main" id="{AF0D82A3-BB12-4566-B8E4-31DAF7C8C707}"/>
              </a:ext>
            </a:extLst>
          </p:cNvPr>
          <p:cNvSpPr/>
          <p:nvPr/>
        </p:nvSpPr>
        <p:spPr>
          <a:xfrm>
            <a:off x="7326841" y="4787472"/>
            <a:ext cx="150283" cy="127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6" name="직사각형 25">
            <a:extLst>
              <a:ext uri="{FF2B5EF4-FFF2-40B4-BE49-F238E27FC236}">
                <a16:creationId xmlns:a16="http://schemas.microsoft.com/office/drawing/2014/main" id="{8AF2E694-7878-46A6-BAA2-23208EC64B77}"/>
              </a:ext>
            </a:extLst>
          </p:cNvPr>
          <p:cNvSpPr/>
          <p:nvPr/>
        </p:nvSpPr>
        <p:spPr>
          <a:xfrm>
            <a:off x="7317316" y="4938101"/>
            <a:ext cx="165680" cy="127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7" name="직사각형 26">
            <a:extLst>
              <a:ext uri="{FF2B5EF4-FFF2-40B4-BE49-F238E27FC236}">
                <a16:creationId xmlns:a16="http://schemas.microsoft.com/office/drawing/2014/main" id="{C6631978-2D3C-4248-8E24-BA920C81E043}"/>
              </a:ext>
            </a:extLst>
          </p:cNvPr>
          <p:cNvSpPr/>
          <p:nvPr/>
        </p:nvSpPr>
        <p:spPr>
          <a:xfrm>
            <a:off x="7264929" y="5073786"/>
            <a:ext cx="275695" cy="127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9" name="직사각형 28">
            <a:extLst>
              <a:ext uri="{FF2B5EF4-FFF2-40B4-BE49-F238E27FC236}">
                <a16:creationId xmlns:a16="http://schemas.microsoft.com/office/drawing/2014/main" id="{AE61F195-8AC5-4869-9ED9-916A4A39FD60}"/>
              </a:ext>
            </a:extLst>
          </p:cNvPr>
          <p:cNvSpPr/>
          <p:nvPr/>
        </p:nvSpPr>
        <p:spPr>
          <a:xfrm>
            <a:off x="7236723" y="5224416"/>
            <a:ext cx="348352" cy="127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1" name="직사각형 30">
            <a:extLst>
              <a:ext uri="{FF2B5EF4-FFF2-40B4-BE49-F238E27FC236}">
                <a16:creationId xmlns:a16="http://schemas.microsoft.com/office/drawing/2014/main" id="{5EF987A4-F13C-45C9-9D58-F25958BCD3BD}"/>
              </a:ext>
            </a:extLst>
          </p:cNvPr>
          <p:cNvSpPr/>
          <p:nvPr/>
        </p:nvSpPr>
        <p:spPr>
          <a:xfrm>
            <a:off x="7236723" y="5360101"/>
            <a:ext cx="348352" cy="127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2" name="직사각형 31">
            <a:extLst>
              <a:ext uri="{FF2B5EF4-FFF2-40B4-BE49-F238E27FC236}">
                <a16:creationId xmlns:a16="http://schemas.microsoft.com/office/drawing/2014/main" id="{A5216E26-F28C-43EF-A096-13F877DA5F9D}"/>
              </a:ext>
            </a:extLst>
          </p:cNvPr>
          <p:cNvSpPr/>
          <p:nvPr/>
        </p:nvSpPr>
        <p:spPr>
          <a:xfrm>
            <a:off x="7175920" y="5506118"/>
            <a:ext cx="456780" cy="127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3" name="직사각형 32">
            <a:extLst>
              <a:ext uri="{FF2B5EF4-FFF2-40B4-BE49-F238E27FC236}">
                <a16:creationId xmlns:a16="http://schemas.microsoft.com/office/drawing/2014/main" id="{F683FBC5-F683-43B6-BEED-2AAF1F1F073A}"/>
              </a:ext>
            </a:extLst>
          </p:cNvPr>
          <p:cNvSpPr/>
          <p:nvPr/>
        </p:nvSpPr>
        <p:spPr>
          <a:xfrm>
            <a:off x="8363974" y="4231085"/>
            <a:ext cx="954651" cy="127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4" name="직사각형 33">
            <a:extLst>
              <a:ext uri="{FF2B5EF4-FFF2-40B4-BE49-F238E27FC236}">
                <a16:creationId xmlns:a16="http://schemas.microsoft.com/office/drawing/2014/main" id="{BB4D2031-E3D8-4462-A6B3-CAE6B9087322}"/>
              </a:ext>
            </a:extLst>
          </p:cNvPr>
          <p:cNvSpPr/>
          <p:nvPr/>
        </p:nvSpPr>
        <p:spPr>
          <a:xfrm>
            <a:off x="8170299" y="4358085"/>
            <a:ext cx="1148326" cy="127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5" name="직사각형 34">
            <a:extLst>
              <a:ext uri="{FF2B5EF4-FFF2-40B4-BE49-F238E27FC236}">
                <a16:creationId xmlns:a16="http://schemas.microsoft.com/office/drawing/2014/main" id="{F0019088-D0B4-47AF-9BB6-5E94274A1F2C}"/>
              </a:ext>
            </a:extLst>
          </p:cNvPr>
          <p:cNvSpPr/>
          <p:nvPr/>
        </p:nvSpPr>
        <p:spPr>
          <a:xfrm>
            <a:off x="8424568" y="4506120"/>
            <a:ext cx="894057" cy="127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6" name="직사각형 35">
            <a:extLst>
              <a:ext uri="{FF2B5EF4-FFF2-40B4-BE49-F238E27FC236}">
                <a16:creationId xmlns:a16="http://schemas.microsoft.com/office/drawing/2014/main" id="{97FD72AB-A2F0-43E1-8145-0631BE6948D4}"/>
              </a:ext>
            </a:extLst>
          </p:cNvPr>
          <p:cNvSpPr/>
          <p:nvPr/>
        </p:nvSpPr>
        <p:spPr>
          <a:xfrm>
            <a:off x="8207375" y="4648995"/>
            <a:ext cx="1121799" cy="127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7" name="직사각형 36">
            <a:extLst>
              <a:ext uri="{FF2B5EF4-FFF2-40B4-BE49-F238E27FC236}">
                <a16:creationId xmlns:a16="http://schemas.microsoft.com/office/drawing/2014/main" id="{26CE6143-6EA5-48E9-992D-62FACAA905ED}"/>
              </a:ext>
            </a:extLst>
          </p:cNvPr>
          <p:cNvSpPr/>
          <p:nvPr/>
        </p:nvSpPr>
        <p:spPr>
          <a:xfrm>
            <a:off x="8374523" y="4938101"/>
            <a:ext cx="954651" cy="127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8" name="직사각형 37">
            <a:extLst>
              <a:ext uri="{FF2B5EF4-FFF2-40B4-BE49-F238E27FC236}">
                <a16:creationId xmlns:a16="http://schemas.microsoft.com/office/drawing/2014/main" id="{D733D94C-9FC3-47B7-B42C-CCA680F6F5E7}"/>
              </a:ext>
            </a:extLst>
          </p:cNvPr>
          <p:cNvSpPr/>
          <p:nvPr/>
        </p:nvSpPr>
        <p:spPr>
          <a:xfrm>
            <a:off x="8397875" y="5077936"/>
            <a:ext cx="931299" cy="127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9" name="직사각형 38">
            <a:extLst>
              <a:ext uri="{FF2B5EF4-FFF2-40B4-BE49-F238E27FC236}">
                <a16:creationId xmlns:a16="http://schemas.microsoft.com/office/drawing/2014/main" id="{EA7B0A0A-1DFB-4336-B930-9B43AEB3E08A}"/>
              </a:ext>
            </a:extLst>
          </p:cNvPr>
          <p:cNvSpPr/>
          <p:nvPr/>
        </p:nvSpPr>
        <p:spPr>
          <a:xfrm>
            <a:off x="8255000" y="5217771"/>
            <a:ext cx="1063625" cy="127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0" name="직사각형 39">
            <a:extLst>
              <a:ext uri="{FF2B5EF4-FFF2-40B4-BE49-F238E27FC236}">
                <a16:creationId xmlns:a16="http://schemas.microsoft.com/office/drawing/2014/main" id="{DD910ED9-61CE-4FC2-9A9B-D73F578B4782}"/>
              </a:ext>
            </a:extLst>
          </p:cNvPr>
          <p:cNvSpPr/>
          <p:nvPr/>
        </p:nvSpPr>
        <p:spPr>
          <a:xfrm>
            <a:off x="8309486" y="5360101"/>
            <a:ext cx="1009139" cy="127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1" name="직사각형 40">
            <a:extLst>
              <a:ext uri="{FF2B5EF4-FFF2-40B4-BE49-F238E27FC236}">
                <a16:creationId xmlns:a16="http://schemas.microsoft.com/office/drawing/2014/main" id="{FC327BAE-9E16-466E-8170-9A733562A037}"/>
              </a:ext>
            </a:extLst>
          </p:cNvPr>
          <p:cNvSpPr/>
          <p:nvPr/>
        </p:nvSpPr>
        <p:spPr>
          <a:xfrm>
            <a:off x="8424568" y="5510730"/>
            <a:ext cx="894058" cy="127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0287795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그룹 4">
            <a:extLst>
              <a:ext uri="{FF2B5EF4-FFF2-40B4-BE49-F238E27FC236}">
                <a16:creationId xmlns:a16="http://schemas.microsoft.com/office/drawing/2014/main" id="{7ECF8FE6-62B1-4127-82BB-53DF3190A285}"/>
              </a:ext>
            </a:extLst>
          </p:cNvPr>
          <p:cNvGrpSpPr/>
          <p:nvPr/>
        </p:nvGrpSpPr>
        <p:grpSpPr>
          <a:xfrm>
            <a:off x="187355" y="1500561"/>
            <a:ext cx="5871355" cy="4259987"/>
            <a:chOff x="187355" y="1500561"/>
            <a:chExt cx="5871355" cy="4259987"/>
          </a:xfrm>
        </p:grpSpPr>
        <p:pic>
          <p:nvPicPr>
            <p:cNvPr id="4" name="그림 3">
              <a:extLst>
                <a:ext uri="{FF2B5EF4-FFF2-40B4-BE49-F238E27FC236}">
                  <a16:creationId xmlns:a16="http://schemas.microsoft.com/office/drawing/2014/main" id="{732B490F-F91F-457C-98B6-058755A2959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7355" y="1500561"/>
              <a:ext cx="5871355" cy="4259987"/>
            </a:xfrm>
            <a:prstGeom prst="rect">
              <a:avLst/>
            </a:prstGeom>
          </p:spPr>
        </p:pic>
        <p:pic>
          <p:nvPicPr>
            <p:cNvPr id="3" name="그림 2">
              <a:extLst>
                <a:ext uri="{FF2B5EF4-FFF2-40B4-BE49-F238E27FC236}">
                  <a16:creationId xmlns:a16="http://schemas.microsoft.com/office/drawing/2014/main" id="{13E384F5-B086-4A20-B8F4-35A648F64F6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54599"/>
            <a:stretch/>
          </p:blipFill>
          <p:spPr>
            <a:xfrm>
              <a:off x="199746" y="3817285"/>
              <a:ext cx="5858964" cy="1841946"/>
            </a:xfrm>
            <a:prstGeom prst="rect">
              <a:avLst/>
            </a:prstGeom>
          </p:spPr>
        </p:pic>
      </p:grpSp>
      <p:pic>
        <p:nvPicPr>
          <p:cNvPr id="24" name="object 16">
            <a:extLst>
              <a:ext uri="{FF2B5EF4-FFF2-40B4-BE49-F238E27FC236}">
                <a16:creationId xmlns:a16="http://schemas.microsoft.com/office/drawing/2014/main" id="{2D409C58-3BAC-4305-B727-357EF025C8D3}"/>
              </a:ext>
            </a:extLst>
          </p:cNvPr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7210488" y="3216701"/>
            <a:ext cx="2154716" cy="2508412"/>
          </a:xfrm>
          <a:prstGeom prst="rect">
            <a:avLst/>
          </a:prstGeom>
        </p:spPr>
      </p:pic>
      <p:sp>
        <p:nvSpPr>
          <p:cNvPr id="43" name="직사각형 42">
            <a:extLst>
              <a:ext uri="{FF2B5EF4-FFF2-40B4-BE49-F238E27FC236}">
                <a16:creationId xmlns:a16="http://schemas.microsoft.com/office/drawing/2014/main" id="{6E8DA712-E6B9-40CF-8105-64EC160F7771}"/>
              </a:ext>
            </a:extLst>
          </p:cNvPr>
          <p:cNvSpPr/>
          <p:nvPr/>
        </p:nvSpPr>
        <p:spPr>
          <a:xfrm>
            <a:off x="5806911" y="6353666"/>
            <a:ext cx="1008755" cy="18853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tx1"/>
              </a:solidFill>
            </a:endParaRPr>
          </a:p>
        </p:txBody>
      </p:sp>
      <p:sp>
        <p:nvSpPr>
          <p:cNvPr id="28" name="직사각형 27">
            <a:extLst>
              <a:ext uri="{FF2B5EF4-FFF2-40B4-BE49-F238E27FC236}">
                <a16:creationId xmlns:a16="http://schemas.microsoft.com/office/drawing/2014/main" id="{3D07075C-2022-4DDE-89CE-6620EDC9A8DF}"/>
              </a:ext>
            </a:extLst>
          </p:cNvPr>
          <p:cNvSpPr/>
          <p:nvPr/>
        </p:nvSpPr>
        <p:spPr>
          <a:xfrm>
            <a:off x="9932565" y="281670"/>
            <a:ext cx="2199864" cy="49500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600" b="1" kern="0">
                <a:solidFill>
                  <a:srgbClr val="000000"/>
                </a:solidFill>
                <a:latin typeface="+mn-ea"/>
                <a:cs typeface="Malgun Gothic Semilight" panose="020B0502040204020203" pitchFamily="34" charset="-127"/>
              </a:rPr>
              <a:t>1. </a:t>
            </a:r>
            <a:r>
              <a:rPr lang="ko-KR" altLang="en-US" sz="1600" b="1" kern="0">
                <a:solidFill>
                  <a:srgbClr val="000000"/>
                </a:solidFill>
                <a:latin typeface="+mn-ea"/>
                <a:cs typeface="Malgun Gothic Semilight" panose="020B0502040204020203" pitchFamily="34" charset="-127"/>
              </a:rPr>
              <a:t>사용자 등록</a:t>
            </a:r>
            <a:endParaRPr lang="ko-KR" altLang="en-US" sz="1600" b="1" dirty="0">
              <a:solidFill>
                <a:schemeClr val="tx1"/>
              </a:solidFill>
              <a:latin typeface="+mn-ea"/>
              <a:cs typeface="Malgun Gothic Semilight" panose="020B0502040204020203" pitchFamily="34" charset="-127"/>
            </a:endParaRPr>
          </a:p>
        </p:txBody>
      </p:sp>
      <p:sp>
        <p:nvSpPr>
          <p:cNvPr id="98" name="슬라이드 번호 개체 틀 5">
            <a:extLst>
              <a:ext uri="{FF2B5EF4-FFF2-40B4-BE49-F238E27FC236}">
                <a16:creationId xmlns:a16="http://schemas.microsoft.com/office/drawing/2014/main" id="{5EB61810-84ED-4913-902E-CA111E3630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653554" y="6400925"/>
            <a:ext cx="2743200" cy="365125"/>
          </a:xfrm>
          <a:prstGeom prst="rect">
            <a:avLst/>
          </a:prstGeom>
        </p:spPr>
        <p:txBody>
          <a:bodyPr/>
          <a:lstStyle>
            <a:lvl1pPr algn="ctr">
              <a:defRPr sz="1200"/>
            </a:lvl1pPr>
          </a:lstStyle>
          <a:p>
            <a:fld id="{EA4A837C-89E9-4F8E-9A70-A2B75BFE1A07}" type="slidenum">
              <a:rPr lang="ko-KR" altLang="en-US" smtClean="0"/>
              <a:pPr/>
              <a:t>8</a:t>
            </a:fld>
            <a:endParaRPr lang="ko-KR" altLang="en-US" dirty="0"/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1C1EA299-28A1-4C9E-9D37-FBE6678C84B5}"/>
              </a:ext>
            </a:extLst>
          </p:cNvPr>
          <p:cNvSpPr/>
          <p:nvPr/>
        </p:nvSpPr>
        <p:spPr>
          <a:xfrm>
            <a:off x="348173" y="692804"/>
            <a:ext cx="2831255" cy="4223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 latinLnBrk="0">
              <a:lnSpc>
                <a:spcPct val="180000"/>
              </a:lnSpc>
            </a:pPr>
            <a:r>
              <a:rPr lang="ko-KR" altLang="en-US" sz="1400" b="1" spc="-50">
                <a:latin typeface="+mn-ea"/>
                <a:cs typeface="Arial" charset="0"/>
              </a:rPr>
              <a:t>사용자정보 입력</a:t>
            </a:r>
            <a:endParaRPr lang="ko-KR" altLang="en-US" sz="1400" b="1" spc="-50" dirty="0">
              <a:latin typeface="+mn-ea"/>
              <a:cs typeface="Arial" charset="0"/>
            </a:endParaRPr>
          </a:p>
        </p:txBody>
      </p:sp>
      <p:sp>
        <p:nvSpPr>
          <p:cNvPr id="20" name="직사각형 19">
            <a:extLst>
              <a:ext uri="{FF2B5EF4-FFF2-40B4-BE49-F238E27FC236}">
                <a16:creationId xmlns:a16="http://schemas.microsoft.com/office/drawing/2014/main" id="{5A31A4AF-C5BC-4057-B083-EAB7BE316FE9}"/>
              </a:ext>
            </a:extLst>
          </p:cNvPr>
          <p:cNvSpPr/>
          <p:nvPr/>
        </p:nvSpPr>
        <p:spPr>
          <a:xfrm>
            <a:off x="6058710" y="1503594"/>
            <a:ext cx="5911734" cy="7550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000"/>
              <a:t>① 사업장 정보 전자 </a:t>
            </a:r>
            <a:r>
              <a:rPr lang="en-US" altLang="ko-KR" sz="1000"/>
              <a:t>[</a:t>
            </a:r>
            <a:r>
              <a:rPr lang="ko-KR" altLang="en-US" sz="1000"/>
              <a:t>인증서 확인</a:t>
            </a:r>
            <a:r>
              <a:rPr lang="en-US" altLang="ko-KR" sz="1000"/>
              <a:t>]</a:t>
            </a:r>
            <a:r>
              <a:rPr lang="ko-KR" altLang="en-US" sz="1000"/>
              <a:t> 버튼을 클릭 시 인증을 할 수 있다</a:t>
            </a:r>
            <a:r>
              <a:rPr lang="en-US" altLang="ko-KR" sz="1000"/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sz="1000"/>
              <a:t>② 전자인증 팝업이 표출되며</a:t>
            </a:r>
            <a:r>
              <a:rPr lang="en-US" altLang="ko-KR" sz="1000"/>
              <a:t>,</a:t>
            </a:r>
            <a:r>
              <a:rPr lang="ko-KR" altLang="en-US" sz="1000"/>
              <a:t> 해당 사업장 인증서를 선택하여 비밀번호 입력 후 </a:t>
            </a:r>
            <a:endParaRPr lang="en-US" altLang="ko-KR" sz="1000"/>
          </a:p>
          <a:p>
            <a:pPr>
              <a:lnSpc>
                <a:spcPct val="150000"/>
              </a:lnSpc>
            </a:pPr>
            <a:r>
              <a:rPr lang="ko-KR" altLang="en-US" sz="1000"/>
              <a:t>확인 버튼을 클릭하여 인증서 확인을 받는다</a:t>
            </a:r>
            <a:r>
              <a:rPr lang="en-US" altLang="ko-KR" sz="1000"/>
              <a:t>.</a:t>
            </a:r>
            <a:r>
              <a:rPr lang="ko-KR" altLang="en-US" sz="1000"/>
              <a:t> </a:t>
            </a:r>
            <a:r>
              <a:rPr lang="en-US" altLang="ko-KR" sz="1000"/>
              <a:t> </a:t>
            </a:r>
          </a:p>
        </p:txBody>
      </p:sp>
      <p:sp>
        <p:nvSpPr>
          <p:cNvPr id="21" name="타원 20">
            <a:extLst>
              <a:ext uri="{FF2B5EF4-FFF2-40B4-BE49-F238E27FC236}">
                <a16:creationId xmlns:a16="http://schemas.microsoft.com/office/drawing/2014/main" id="{62E1F7B0-98B1-42D8-8490-D8CBD4965ED4}"/>
              </a:ext>
            </a:extLst>
          </p:cNvPr>
          <p:cNvSpPr/>
          <p:nvPr/>
        </p:nvSpPr>
        <p:spPr>
          <a:xfrm>
            <a:off x="3831433" y="2235460"/>
            <a:ext cx="180000" cy="1800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b="1" dirty="0"/>
              <a:t>1</a:t>
            </a:r>
            <a:endParaRPr lang="ko-KR" altLang="en-US" sz="1000" b="1" dirty="0"/>
          </a:p>
        </p:txBody>
      </p:sp>
      <p:sp>
        <p:nvSpPr>
          <p:cNvPr id="18" name="직사각형 17">
            <a:extLst>
              <a:ext uri="{FF2B5EF4-FFF2-40B4-BE49-F238E27FC236}">
                <a16:creationId xmlns:a16="http://schemas.microsoft.com/office/drawing/2014/main" id="{032CB78F-1775-4A19-A44C-C4AB5A9CFBD5}"/>
              </a:ext>
            </a:extLst>
          </p:cNvPr>
          <p:cNvSpPr/>
          <p:nvPr/>
        </p:nvSpPr>
        <p:spPr>
          <a:xfrm>
            <a:off x="3831433" y="2451160"/>
            <a:ext cx="516286" cy="220029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5" name="타원 24">
            <a:extLst>
              <a:ext uri="{FF2B5EF4-FFF2-40B4-BE49-F238E27FC236}">
                <a16:creationId xmlns:a16="http://schemas.microsoft.com/office/drawing/2014/main" id="{FDF8A137-5B1D-4FA6-AA68-21FCCA363408}"/>
              </a:ext>
            </a:extLst>
          </p:cNvPr>
          <p:cNvSpPr/>
          <p:nvPr/>
        </p:nvSpPr>
        <p:spPr>
          <a:xfrm>
            <a:off x="7210488" y="2895590"/>
            <a:ext cx="180000" cy="1800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b="1" dirty="0"/>
              <a:t>2</a:t>
            </a:r>
            <a:endParaRPr lang="ko-KR" altLang="en-US" sz="1000" b="1" dirty="0"/>
          </a:p>
        </p:txBody>
      </p:sp>
      <p:sp>
        <p:nvSpPr>
          <p:cNvPr id="13" name="직사각형 12">
            <a:extLst>
              <a:ext uri="{FF2B5EF4-FFF2-40B4-BE49-F238E27FC236}">
                <a16:creationId xmlns:a16="http://schemas.microsoft.com/office/drawing/2014/main" id="{6D8401EC-72C0-41A6-92EF-48DC95919027}"/>
              </a:ext>
            </a:extLst>
          </p:cNvPr>
          <p:cNvSpPr/>
          <p:nvPr/>
        </p:nvSpPr>
        <p:spPr>
          <a:xfrm>
            <a:off x="7734300" y="804863"/>
            <a:ext cx="4109527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000" b="1" spc="-50">
                <a:latin typeface="+mn-ea"/>
                <a:cs typeface="Arial" charset="0"/>
              </a:rPr>
              <a:t>			 Home</a:t>
            </a:r>
            <a:r>
              <a:rPr lang="ko-KR" altLang="en-US" sz="1000" b="1" spc="-50">
                <a:latin typeface="+mn-ea"/>
                <a:cs typeface="Arial" charset="0"/>
              </a:rPr>
              <a:t> </a:t>
            </a:r>
            <a:r>
              <a:rPr lang="en-US" altLang="ko-KR" sz="1000" b="1" spc="-50">
                <a:latin typeface="+mn-ea"/>
                <a:cs typeface="Arial" charset="0"/>
              </a:rPr>
              <a:t>&gt; </a:t>
            </a:r>
            <a:r>
              <a:rPr lang="ko-KR" altLang="en-US" sz="1000" b="1" spc="-50">
                <a:latin typeface="+mn-ea"/>
                <a:cs typeface="Arial" charset="0"/>
              </a:rPr>
              <a:t>사용자등록</a:t>
            </a:r>
            <a:endParaRPr lang="ko-KR" altLang="en-US" sz="1000"/>
          </a:p>
        </p:txBody>
      </p:sp>
      <p:sp>
        <p:nvSpPr>
          <p:cNvPr id="15" name="직사각형 14">
            <a:extLst>
              <a:ext uri="{FF2B5EF4-FFF2-40B4-BE49-F238E27FC236}">
                <a16:creationId xmlns:a16="http://schemas.microsoft.com/office/drawing/2014/main" id="{5C8CD464-83C5-422C-8F53-2708BBC55DAF}"/>
              </a:ext>
            </a:extLst>
          </p:cNvPr>
          <p:cNvSpPr/>
          <p:nvPr/>
        </p:nvSpPr>
        <p:spPr>
          <a:xfrm>
            <a:off x="1209675" y="2768590"/>
            <a:ext cx="980933" cy="127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6" name="직사각형 15">
            <a:extLst>
              <a:ext uri="{FF2B5EF4-FFF2-40B4-BE49-F238E27FC236}">
                <a16:creationId xmlns:a16="http://schemas.microsoft.com/office/drawing/2014/main" id="{DC359AFD-6557-4782-BA52-488315FA98A1}"/>
              </a:ext>
            </a:extLst>
          </p:cNvPr>
          <p:cNvSpPr/>
          <p:nvPr/>
        </p:nvSpPr>
        <p:spPr>
          <a:xfrm>
            <a:off x="1226608" y="2995238"/>
            <a:ext cx="980933" cy="127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7" name="직사각형 16">
            <a:extLst>
              <a:ext uri="{FF2B5EF4-FFF2-40B4-BE49-F238E27FC236}">
                <a16:creationId xmlns:a16="http://schemas.microsoft.com/office/drawing/2014/main" id="{F8A2EF1C-68FE-4D7E-BB6C-A99D8095049D}"/>
              </a:ext>
            </a:extLst>
          </p:cNvPr>
          <p:cNvSpPr/>
          <p:nvPr/>
        </p:nvSpPr>
        <p:spPr>
          <a:xfrm>
            <a:off x="3641444" y="3512450"/>
            <a:ext cx="980933" cy="127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2711196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그룹 1">
            <a:extLst>
              <a:ext uri="{FF2B5EF4-FFF2-40B4-BE49-F238E27FC236}">
                <a16:creationId xmlns:a16="http://schemas.microsoft.com/office/drawing/2014/main" id="{D6C9DE8D-8D32-40D6-99F4-D6B17EAC72B8}"/>
              </a:ext>
            </a:extLst>
          </p:cNvPr>
          <p:cNvGrpSpPr/>
          <p:nvPr/>
        </p:nvGrpSpPr>
        <p:grpSpPr>
          <a:xfrm>
            <a:off x="187355" y="1500561"/>
            <a:ext cx="5871355" cy="4259987"/>
            <a:chOff x="187355" y="1500561"/>
            <a:chExt cx="5871355" cy="4259987"/>
          </a:xfrm>
        </p:grpSpPr>
        <p:pic>
          <p:nvPicPr>
            <p:cNvPr id="15" name="그림 14">
              <a:extLst>
                <a:ext uri="{FF2B5EF4-FFF2-40B4-BE49-F238E27FC236}">
                  <a16:creationId xmlns:a16="http://schemas.microsoft.com/office/drawing/2014/main" id="{B81A3FBD-0CFA-4CFB-A8A2-7BBD954DC9C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7355" y="1500561"/>
              <a:ext cx="5871355" cy="4259987"/>
            </a:xfrm>
            <a:prstGeom prst="rect">
              <a:avLst/>
            </a:prstGeom>
          </p:spPr>
        </p:pic>
        <p:pic>
          <p:nvPicPr>
            <p:cNvPr id="24" name="그림 23">
              <a:extLst>
                <a:ext uri="{FF2B5EF4-FFF2-40B4-BE49-F238E27FC236}">
                  <a16:creationId xmlns:a16="http://schemas.microsoft.com/office/drawing/2014/main" id="{F4E92099-536E-4CF0-9C96-14CC2DEC50C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54599"/>
            <a:stretch/>
          </p:blipFill>
          <p:spPr>
            <a:xfrm>
              <a:off x="199746" y="3817285"/>
              <a:ext cx="5858964" cy="1841946"/>
            </a:xfrm>
            <a:prstGeom prst="rect">
              <a:avLst/>
            </a:prstGeom>
          </p:spPr>
        </p:pic>
      </p:grpSp>
      <p:sp>
        <p:nvSpPr>
          <p:cNvPr id="43" name="직사각형 42">
            <a:extLst>
              <a:ext uri="{FF2B5EF4-FFF2-40B4-BE49-F238E27FC236}">
                <a16:creationId xmlns:a16="http://schemas.microsoft.com/office/drawing/2014/main" id="{6E8DA712-E6B9-40CF-8105-64EC160F7771}"/>
              </a:ext>
            </a:extLst>
          </p:cNvPr>
          <p:cNvSpPr/>
          <p:nvPr/>
        </p:nvSpPr>
        <p:spPr>
          <a:xfrm>
            <a:off x="5806911" y="6353666"/>
            <a:ext cx="1008755" cy="18853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solidFill>
                <a:schemeClr val="tx1"/>
              </a:solidFill>
            </a:endParaRPr>
          </a:p>
        </p:txBody>
      </p:sp>
      <p:sp>
        <p:nvSpPr>
          <p:cNvPr id="28" name="직사각형 27">
            <a:extLst>
              <a:ext uri="{FF2B5EF4-FFF2-40B4-BE49-F238E27FC236}">
                <a16:creationId xmlns:a16="http://schemas.microsoft.com/office/drawing/2014/main" id="{3D07075C-2022-4DDE-89CE-6620EDC9A8DF}"/>
              </a:ext>
            </a:extLst>
          </p:cNvPr>
          <p:cNvSpPr/>
          <p:nvPr/>
        </p:nvSpPr>
        <p:spPr>
          <a:xfrm>
            <a:off x="9932565" y="281670"/>
            <a:ext cx="2199864" cy="49500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600" b="1" kern="0">
                <a:solidFill>
                  <a:srgbClr val="000000"/>
                </a:solidFill>
                <a:latin typeface="+mn-ea"/>
                <a:cs typeface="Malgun Gothic Semilight" panose="020B0502040204020203" pitchFamily="34" charset="-127"/>
              </a:rPr>
              <a:t>1. </a:t>
            </a:r>
            <a:r>
              <a:rPr lang="ko-KR" altLang="en-US" sz="1600" b="1" kern="0">
                <a:solidFill>
                  <a:srgbClr val="000000"/>
                </a:solidFill>
                <a:latin typeface="+mn-ea"/>
                <a:cs typeface="Malgun Gothic Semilight" panose="020B0502040204020203" pitchFamily="34" charset="-127"/>
              </a:rPr>
              <a:t>사용자 등록</a:t>
            </a:r>
            <a:endParaRPr lang="ko-KR" altLang="en-US" sz="1600" b="1" dirty="0">
              <a:solidFill>
                <a:schemeClr val="tx1"/>
              </a:solidFill>
              <a:latin typeface="+mn-ea"/>
              <a:cs typeface="Malgun Gothic Semilight" panose="020B0502040204020203" pitchFamily="34" charset="-127"/>
            </a:endParaRPr>
          </a:p>
        </p:txBody>
      </p:sp>
      <p:sp>
        <p:nvSpPr>
          <p:cNvPr id="98" name="슬라이드 번호 개체 틀 5">
            <a:extLst>
              <a:ext uri="{FF2B5EF4-FFF2-40B4-BE49-F238E27FC236}">
                <a16:creationId xmlns:a16="http://schemas.microsoft.com/office/drawing/2014/main" id="{5EB61810-84ED-4913-902E-CA111E3630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4653554" y="6400925"/>
            <a:ext cx="2743200" cy="365125"/>
          </a:xfrm>
          <a:prstGeom prst="rect">
            <a:avLst/>
          </a:prstGeom>
        </p:spPr>
        <p:txBody>
          <a:bodyPr/>
          <a:lstStyle>
            <a:lvl1pPr algn="ctr">
              <a:defRPr sz="1200"/>
            </a:lvl1pPr>
          </a:lstStyle>
          <a:p>
            <a:fld id="{EA4A837C-89E9-4F8E-9A70-A2B75BFE1A07}" type="slidenum">
              <a:rPr lang="ko-KR" altLang="en-US" smtClean="0"/>
              <a:pPr/>
              <a:t>9</a:t>
            </a:fld>
            <a:endParaRPr lang="ko-KR" altLang="en-US" dirty="0"/>
          </a:p>
        </p:txBody>
      </p:sp>
      <p:sp>
        <p:nvSpPr>
          <p:cNvPr id="9" name="직사각형 8">
            <a:extLst>
              <a:ext uri="{FF2B5EF4-FFF2-40B4-BE49-F238E27FC236}">
                <a16:creationId xmlns:a16="http://schemas.microsoft.com/office/drawing/2014/main" id="{1C1EA299-28A1-4C9E-9D37-FBE6678C84B5}"/>
              </a:ext>
            </a:extLst>
          </p:cNvPr>
          <p:cNvSpPr/>
          <p:nvPr/>
        </p:nvSpPr>
        <p:spPr>
          <a:xfrm>
            <a:off x="348173" y="692804"/>
            <a:ext cx="2831255" cy="4223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 latinLnBrk="0">
              <a:lnSpc>
                <a:spcPct val="180000"/>
              </a:lnSpc>
            </a:pPr>
            <a:r>
              <a:rPr lang="ko-KR" altLang="en-US" sz="1400" b="1" spc="-50">
                <a:latin typeface="+mn-ea"/>
                <a:cs typeface="Arial" charset="0"/>
              </a:rPr>
              <a:t>사용자정보 입력</a:t>
            </a:r>
            <a:endParaRPr lang="ko-KR" altLang="en-US" sz="1400" b="1" spc="-50" dirty="0">
              <a:latin typeface="+mn-ea"/>
              <a:cs typeface="Arial" charset="0"/>
            </a:endParaRPr>
          </a:p>
        </p:txBody>
      </p:sp>
      <p:sp>
        <p:nvSpPr>
          <p:cNvPr id="20" name="직사각형 19">
            <a:extLst>
              <a:ext uri="{FF2B5EF4-FFF2-40B4-BE49-F238E27FC236}">
                <a16:creationId xmlns:a16="http://schemas.microsoft.com/office/drawing/2014/main" id="{5A31A4AF-C5BC-4057-B083-EAB7BE316FE9}"/>
              </a:ext>
            </a:extLst>
          </p:cNvPr>
          <p:cNvSpPr/>
          <p:nvPr/>
        </p:nvSpPr>
        <p:spPr>
          <a:xfrm>
            <a:off x="6058710" y="1503594"/>
            <a:ext cx="5911734" cy="7550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000"/>
              <a:t>① 사업자등록번호 </a:t>
            </a:r>
            <a:r>
              <a:rPr lang="en-US" altLang="ko-KR" sz="1000"/>
              <a:t>: </a:t>
            </a:r>
            <a:r>
              <a:rPr lang="ko-KR" altLang="en-US" sz="1000"/>
              <a:t>신규로 등록하는 경우 필수 입력값이며 사업자등록번호를 입력 후</a:t>
            </a:r>
            <a:endParaRPr lang="en-US" altLang="ko-KR" sz="1000"/>
          </a:p>
          <a:p>
            <a:pPr>
              <a:lnSpc>
                <a:spcPct val="150000"/>
              </a:lnSpc>
            </a:pPr>
            <a:r>
              <a:rPr lang="en-US" altLang="ko-KR" sz="1000"/>
              <a:t>[</a:t>
            </a:r>
            <a:r>
              <a:rPr lang="ko-KR" altLang="en-US" sz="1000"/>
              <a:t>사업자등록번호 확인</a:t>
            </a:r>
            <a:r>
              <a:rPr lang="en-US" altLang="ko-KR" sz="1000"/>
              <a:t>]  </a:t>
            </a:r>
            <a:r>
              <a:rPr lang="ko-KR" altLang="en-US" sz="1000"/>
              <a:t>버튼을 클릭하여 사업자등록번호를 확인할 수 있다</a:t>
            </a:r>
            <a:r>
              <a:rPr lang="en-US" altLang="ko-KR" sz="1000"/>
              <a:t>.</a:t>
            </a:r>
          </a:p>
          <a:p>
            <a:pPr>
              <a:lnSpc>
                <a:spcPct val="150000"/>
              </a:lnSpc>
            </a:pPr>
            <a:r>
              <a:rPr lang="ko-KR" altLang="en-US" sz="1000"/>
              <a:t>② 사업자등록 번호 확인 시 표출 화면이다</a:t>
            </a:r>
            <a:r>
              <a:rPr lang="en-US" altLang="ko-KR" sz="1000"/>
              <a:t>. </a:t>
            </a:r>
            <a:r>
              <a:rPr lang="ko-KR" altLang="en-US" sz="1000"/>
              <a:t>확인 버튼을 클릭하여 다음 가입 절차를 진행한다</a:t>
            </a:r>
            <a:r>
              <a:rPr lang="en-US" altLang="ko-KR" sz="1000"/>
              <a:t>.</a:t>
            </a:r>
          </a:p>
        </p:txBody>
      </p:sp>
      <p:sp>
        <p:nvSpPr>
          <p:cNvPr id="21" name="타원 20">
            <a:extLst>
              <a:ext uri="{FF2B5EF4-FFF2-40B4-BE49-F238E27FC236}">
                <a16:creationId xmlns:a16="http://schemas.microsoft.com/office/drawing/2014/main" id="{62E1F7B0-98B1-42D8-8490-D8CBD4965ED4}"/>
              </a:ext>
            </a:extLst>
          </p:cNvPr>
          <p:cNvSpPr/>
          <p:nvPr/>
        </p:nvSpPr>
        <p:spPr>
          <a:xfrm>
            <a:off x="4997502" y="2522829"/>
            <a:ext cx="180000" cy="1800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b="1" dirty="0"/>
              <a:t>1</a:t>
            </a:r>
            <a:endParaRPr lang="ko-KR" altLang="en-US" sz="1000" b="1" dirty="0"/>
          </a:p>
        </p:txBody>
      </p:sp>
      <p:sp>
        <p:nvSpPr>
          <p:cNvPr id="18" name="직사각형 17">
            <a:extLst>
              <a:ext uri="{FF2B5EF4-FFF2-40B4-BE49-F238E27FC236}">
                <a16:creationId xmlns:a16="http://schemas.microsoft.com/office/drawing/2014/main" id="{032CB78F-1775-4A19-A44C-C4AB5A9CFBD5}"/>
              </a:ext>
            </a:extLst>
          </p:cNvPr>
          <p:cNvSpPr/>
          <p:nvPr/>
        </p:nvSpPr>
        <p:spPr>
          <a:xfrm>
            <a:off x="4997502" y="2702829"/>
            <a:ext cx="724289" cy="220029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17" name="object 20">
            <a:extLst>
              <a:ext uri="{FF2B5EF4-FFF2-40B4-BE49-F238E27FC236}">
                <a16:creationId xmlns:a16="http://schemas.microsoft.com/office/drawing/2014/main" id="{EC50C307-3374-422A-A1DD-82E9CADFA28B}"/>
              </a:ext>
            </a:extLst>
          </p:cNvPr>
          <p:cNvGrpSpPr/>
          <p:nvPr/>
        </p:nvGrpSpPr>
        <p:grpSpPr>
          <a:xfrm>
            <a:off x="6133292" y="3840859"/>
            <a:ext cx="3269848" cy="883362"/>
            <a:chOff x="2132457" y="9091383"/>
            <a:chExt cx="3331845" cy="541020"/>
          </a:xfrm>
        </p:grpSpPr>
        <p:pic>
          <p:nvPicPr>
            <p:cNvPr id="19" name="object 21">
              <a:extLst>
                <a:ext uri="{FF2B5EF4-FFF2-40B4-BE49-F238E27FC236}">
                  <a16:creationId xmlns:a16="http://schemas.microsoft.com/office/drawing/2014/main" id="{EE3BCAD4-C5DB-46A5-ADA9-A30356D67792}"/>
                </a:ext>
              </a:extLst>
            </p:cNvPr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207127" y="9186032"/>
              <a:ext cx="3175761" cy="407116"/>
            </a:xfrm>
            <a:prstGeom prst="rect">
              <a:avLst/>
            </a:prstGeom>
          </p:spPr>
        </p:pic>
        <p:sp>
          <p:nvSpPr>
            <p:cNvPr id="22" name="object 22">
              <a:extLst>
                <a:ext uri="{FF2B5EF4-FFF2-40B4-BE49-F238E27FC236}">
                  <a16:creationId xmlns:a16="http://schemas.microsoft.com/office/drawing/2014/main" id="{C03CBF2C-1198-456D-8797-696A00D3F8B0}"/>
                </a:ext>
              </a:extLst>
            </p:cNvPr>
            <p:cNvSpPr/>
            <p:nvPr/>
          </p:nvSpPr>
          <p:spPr>
            <a:xfrm>
              <a:off x="2133219" y="9091929"/>
              <a:ext cx="3330575" cy="539750"/>
            </a:xfrm>
            <a:custGeom>
              <a:avLst/>
              <a:gdLst/>
              <a:ahLst/>
              <a:cxnLst/>
              <a:rect l="l" t="t" r="r" b="b"/>
              <a:pathLst>
                <a:path w="3330575" h="539750">
                  <a:moveTo>
                    <a:pt x="3330054" y="0"/>
                  </a:moveTo>
                  <a:lnTo>
                    <a:pt x="3328149" y="0"/>
                  </a:lnTo>
                  <a:lnTo>
                    <a:pt x="3328149" y="2120"/>
                  </a:lnTo>
                  <a:lnTo>
                    <a:pt x="3328149" y="2540"/>
                  </a:lnTo>
                  <a:lnTo>
                    <a:pt x="3328149" y="537210"/>
                  </a:lnTo>
                  <a:lnTo>
                    <a:pt x="3328149" y="537603"/>
                  </a:lnTo>
                  <a:lnTo>
                    <a:pt x="3328149" y="538353"/>
                  </a:lnTo>
                  <a:lnTo>
                    <a:pt x="3328149" y="538480"/>
                  </a:lnTo>
                  <a:lnTo>
                    <a:pt x="1117" y="538480"/>
                  </a:lnTo>
                  <a:lnTo>
                    <a:pt x="1117" y="537845"/>
                  </a:lnTo>
                  <a:lnTo>
                    <a:pt x="1905" y="538353"/>
                  </a:lnTo>
                  <a:lnTo>
                    <a:pt x="3328149" y="538353"/>
                  </a:lnTo>
                  <a:lnTo>
                    <a:pt x="3328149" y="537603"/>
                  </a:lnTo>
                  <a:lnTo>
                    <a:pt x="1905" y="537603"/>
                  </a:lnTo>
                  <a:lnTo>
                    <a:pt x="1117" y="537603"/>
                  </a:lnTo>
                  <a:lnTo>
                    <a:pt x="1117" y="537210"/>
                  </a:lnTo>
                  <a:lnTo>
                    <a:pt x="1905" y="537210"/>
                  </a:lnTo>
                  <a:lnTo>
                    <a:pt x="1905" y="2540"/>
                  </a:lnTo>
                  <a:lnTo>
                    <a:pt x="977" y="2540"/>
                  </a:lnTo>
                  <a:lnTo>
                    <a:pt x="977" y="2120"/>
                  </a:lnTo>
                  <a:lnTo>
                    <a:pt x="1905" y="2120"/>
                  </a:lnTo>
                  <a:lnTo>
                    <a:pt x="3328149" y="2120"/>
                  </a:lnTo>
                  <a:lnTo>
                    <a:pt x="3328149" y="0"/>
                  </a:lnTo>
                  <a:lnTo>
                    <a:pt x="1612" y="0"/>
                  </a:lnTo>
                  <a:lnTo>
                    <a:pt x="1612" y="1270"/>
                  </a:lnTo>
                  <a:lnTo>
                    <a:pt x="977" y="1905"/>
                  </a:lnTo>
                  <a:lnTo>
                    <a:pt x="977" y="1270"/>
                  </a:lnTo>
                  <a:lnTo>
                    <a:pt x="1612" y="1270"/>
                  </a:lnTo>
                  <a:lnTo>
                    <a:pt x="1612" y="0"/>
                  </a:lnTo>
                  <a:lnTo>
                    <a:pt x="0" y="0"/>
                  </a:lnTo>
                  <a:lnTo>
                    <a:pt x="0" y="1270"/>
                  </a:lnTo>
                  <a:lnTo>
                    <a:pt x="0" y="2540"/>
                  </a:lnTo>
                  <a:lnTo>
                    <a:pt x="0" y="537210"/>
                  </a:lnTo>
                  <a:lnTo>
                    <a:pt x="0" y="538480"/>
                  </a:lnTo>
                  <a:lnTo>
                    <a:pt x="0" y="539750"/>
                  </a:lnTo>
                  <a:lnTo>
                    <a:pt x="3330054" y="539750"/>
                  </a:lnTo>
                  <a:lnTo>
                    <a:pt x="3330054" y="538480"/>
                  </a:lnTo>
                  <a:lnTo>
                    <a:pt x="3328657" y="538480"/>
                  </a:lnTo>
                  <a:lnTo>
                    <a:pt x="3328657" y="538353"/>
                  </a:lnTo>
                  <a:lnTo>
                    <a:pt x="3330054" y="538353"/>
                  </a:lnTo>
                  <a:lnTo>
                    <a:pt x="3330054" y="537603"/>
                  </a:lnTo>
                  <a:lnTo>
                    <a:pt x="3328911" y="537603"/>
                  </a:lnTo>
                  <a:lnTo>
                    <a:pt x="3328657" y="537857"/>
                  </a:lnTo>
                  <a:lnTo>
                    <a:pt x="3328657" y="537210"/>
                  </a:lnTo>
                  <a:lnTo>
                    <a:pt x="3330054" y="537210"/>
                  </a:lnTo>
                  <a:lnTo>
                    <a:pt x="3330054" y="2540"/>
                  </a:lnTo>
                  <a:lnTo>
                    <a:pt x="3328759" y="2540"/>
                  </a:lnTo>
                  <a:lnTo>
                    <a:pt x="3328759" y="1892"/>
                  </a:lnTo>
                  <a:lnTo>
                    <a:pt x="3328911" y="2120"/>
                  </a:lnTo>
                  <a:lnTo>
                    <a:pt x="3330054" y="2120"/>
                  </a:lnTo>
                  <a:lnTo>
                    <a:pt x="3330054" y="1270"/>
                  </a:lnTo>
                  <a:lnTo>
                    <a:pt x="3330054" y="977"/>
                  </a:lnTo>
                  <a:lnTo>
                    <a:pt x="3330054" y="0"/>
                  </a:lnTo>
                  <a:close/>
                </a:path>
              </a:pathLst>
            </a:custGeom>
            <a:solidFill>
              <a:srgbClr val="000000"/>
            </a:solidFill>
          </p:spPr>
          <p:txBody>
            <a:bodyPr wrap="square" lIns="0" tIns="0" rIns="0" bIns="0" rtlCol="0"/>
            <a:lstStyle/>
            <a:p>
              <a:endParaRPr sz="1502"/>
            </a:p>
          </p:txBody>
        </p:sp>
        <p:sp>
          <p:nvSpPr>
            <p:cNvPr id="23" name="object 23">
              <a:extLst>
                <a:ext uri="{FF2B5EF4-FFF2-40B4-BE49-F238E27FC236}">
                  <a16:creationId xmlns:a16="http://schemas.microsoft.com/office/drawing/2014/main" id="{EEDA1669-D25D-4409-97F6-01AA4E1F9954}"/>
                </a:ext>
              </a:extLst>
            </p:cNvPr>
            <p:cNvSpPr/>
            <p:nvPr/>
          </p:nvSpPr>
          <p:spPr>
            <a:xfrm>
              <a:off x="2133219" y="9092145"/>
              <a:ext cx="3330575" cy="539750"/>
            </a:xfrm>
            <a:custGeom>
              <a:avLst/>
              <a:gdLst/>
              <a:ahLst/>
              <a:cxnLst/>
              <a:rect l="l" t="t" r="r" b="b"/>
              <a:pathLst>
                <a:path w="3330575" h="539750">
                  <a:moveTo>
                    <a:pt x="3330054" y="538137"/>
                  </a:moveTo>
                  <a:lnTo>
                    <a:pt x="3330054" y="538899"/>
                  </a:lnTo>
                  <a:lnTo>
                    <a:pt x="3329673" y="539280"/>
                  </a:lnTo>
                  <a:lnTo>
                    <a:pt x="3328911" y="539280"/>
                  </a:lnTo>
                  <a:lnTo>
                    <a:pt x="762" y="539280"/>
                  </a:lnTo>
                  <a:lnTo>
                    <a:pt x="381" y="539280"/>
                  </a:lnTo>
                  <a:lnTo>
                    <a:pt x="0" y="538899"/>
                  </a:lnTo>
                  <a:lnTo>
                    <a:pt x="0" y="538137"/>
                  </a:lnTo>
                  <a:lnTo>
                    <a:pt x="0" y="761"/>
                  </a:lnTo>
                  <a:lnTo>
                    <a:pt x="0" y="380"/>
                  </a:lnTo>
                  <a:lnTo>
                    <a:pt x="381" y="0"/>
                  </a:lnTo>
                  <a:lnTo>
                    <a:pt x="762" y="0"/>
                  </a:lnTo>
                  <a:lnTo>
                    <a:pt x="3328911" y="0"/>
                  </a:lnTo>
                  <a:lnTo>
                    <a:pt x="3329673" y="0"/>
                  </a:lnTo>
                  <a:lnTo>
                    <a:pt x="3330054" y="380"/>
                  </a:lnTo>
                  <a:lnTo>
                    <a:pt x="3330054" y="761"/>
                  </a:lnTo>
                  <a:lnTo>
                    <a:pt x="3330054" y="538137"/>
                  </a:lnTo>
                  <a:close/>
                </a:path>
                <a:path w="3330575" h="539750">
                  <a:moveTo>
                    <a:pt x="3328149" y="761"/>
                  </a:moveTo>
                  <a:lnTo>
                    <a:pt x="3328911" y="1904"/>
                  </a:lnTo>
                  <a:lnTo>
                    <a:pt x="762" y="1904"/>
                  </a:lnTo>
                  <a:lnTo>
                    <a:pt x="1905" y="761"/>
                  </a:lnTo>
                  <a:lnTo>
                    <a:pt x="1905" y="538137"/>
                  </a:lnTo>
                  <a:lnTo>
                    <a:pt x="762" y="537387"/>
                  </a:lnTo>
                  <a:lnTo>
                    <a:pt x="3328911" y="537387"/>
                  </a:lnTo>
                  <a:lnTo>
                    <a:pt x="3328149" y="538137"/>
                  </a:lnTo>
                  <a:lnTo>
                    <a:pt x="3328149" y="761"/>
                  </a:lnTo>
                  <a:close/>
                </a:path>
              </a:pathLst>
            </a:custGeom>
            <a:ln w="3175">
              <a:solidFill>
                <a:srgbClr val="000000"/>
              </a:solidFill>
            </a:ln>
          </p:spPr>
          <p:txBody>
            <a:bodyPr wrap="square" lIns="0" tIns="0" rIns="0" bIns="0" rtlCol="0"/>
            <a:lstStyle/>
            <a:p>
              <a:endParaRPr sz="1502"/>
            </a:p>
          </p:txBody>
        </p:sp>
      </p:grpSp>
      <p:sp>
        <p:nvSpPr>
          <p:cNvPr id="25" name="타원 24">
            <a:extLst>
              <a:ext uri="{FF2B5EF4-FFF2-40B4-BE49-F238E27FC236}">
                <a16:creationId xmlns:a16="http://schemas.microsoft.com/office/drawing/2014/main" id="{FDF8A137-5B1D-4FA6-AA68-21FCCA363408}"/>
              </a:ext>
            </a:extLst>
          </p:cNvPr>
          <p:cNvSpPr/>
          <p:nvPr/>
        </p:nvSpPr>
        <p:spPr>
          <a:xfrm>
            <a:off x="6116573" y="3663650"/>
            <a:ext cx="180000" cy="180000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000" b="1" dirty="0"/>
              <a:t>2</a:t>
            </a:r>
            <a:endParaRPr lang="ko-KR" altLang="en-US" sz="1000" b="1" dirty="0"/>
          </a:p>
        </p:txBody>
      </p:sp>
      <p:sp>
        <p:nvSpPr>
          <p:cNvPr id="16" name="직사각형 15">
            <a:extLst>
              <a:ext uri="{FF2B5EF4-FFF2-40B4-BE49-F238E27FC236}">
                <a16:creationId xmlns:a16="http://schemas.microsoft.com/office/drawing/2014/main" id="{3827BE30-637E-467A-853F-3521CF71725E}"/>
              </a:ext>
            </a:extLst>
          </p:cNvPr>
          <p:cNvSpPr/>
          <p:nvPr/>
        </p:nvSpPr>
        <p:spPr>
          <a:xfrm>
            <a:off x="7734300" y="804863"/>
            <a:ext cx="4109527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1000" b="1" spc="-50">
                <a:latin typeface="+mn-ea"/>
                <a:cs typeface="Arial" charset="0"/>
              </a:rPr>
              <a:t>			 Home</a:t>
            </a:r>
            <a:r>
              <a:rPr lang="ko-KR" altLang="en-US" sz="1000" b="1" spc="-50">
                <a:latin typeface="+mn-ea"/>
                <a:cs typeface="Arial" charset="0"/>
              </a:rPr>
              <a:t> </a:t>
            </a:r>
            <a:r>
              <a:rPr lang="en-US" altLang="ko-KR" sz="1000" b="1" spc="-50">
                <a:latin typeface="+mn-ea"/>
                <a:cs typeface="Arial" charset="0"/>
              </a:rPr>
              <a:t>&gt; </a:t>
            </a:r>
            <a:r>
              <a:rPr lang="ko-KR" altLang="en-US" sz="1000" b="1" spc="-50">
                <a:latin typeface="+mn-ea"/>
                <a:cs typeface="Arial" charset="0"/>
              </a:rPr>
              <a:t>사용자등록</a:t>
            </a:r>
            <a:endParaRPr lang="ko-KR" altLang="en-US" sz="1000"/>
          </a:p>
        </p:txBody>
      </p:sp>
      <p:sp>
        <p:nvSpPr>
          <p:cNvPr id="26" name="직사각형 25">
            <a:extLst>
              <a:ext uri="{FF2B5EF4-FFF2-40B4-BE49-F238E27FC236}">
                <a16:creationId xmlns:a16="http://schemas.microsoft.com/office/drawing/2014/main" id="{5D41E4C1-354D-4182-B484-72FA4D71E83E}"/>
              </a:ext>
            </a:extLst>
          </p:cNvPr>
          <p:cNvSpPr/>
          <p:nvPr/>
        </p:nvSpPr>
        <p:spPr>
          <a:xfrm>
            <a:off x="1209675" y="2768590"/>
            <a:ext cx="980933" cy="127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7" name="직사각형 26">
            <a:extLst>
              <a:ext uri="{FF2B5EF4-FFF2-40B4-BE49-F238E27FC236}">
                <a16:creationId xmlns:a16="http://schemas.microsoft.com/office/drawing/2014/main" id="{F5A7B6F1-244C-449D-9214-FBF38805C20B}"/>
              </a:ext>
            </a:extLst>
          </p:cNvPr>
          <p:cNvSpPr/>
          <p:nvPr/>
        </p:nvSpPr>
        <p:spPr>
          <a:xfrm>
            <a:off x="1226608" y="2995238"/>
            <a:ext cx="980933" cy="127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9" name="직사각형 28">
            <a:extLst>
              <a:ext uri="{FF2B5EF4-FFF2-40B4-BE49-F238E27FC236}">
                <a16:creationId xmlns:a16="http://schemas.microsoft.com/office/drawing/2014/main" id="{64D9DA93-07CC-4942-B224-B42C429F8677}"/>
              </a:ext>
            </a:extLst>
          </p:cNvPr>
          <p:cNvSpPr/>
          <p:nvPr/>
        </p:nvSpPr>
        <p:spPr>
          <a:xfrm>
            <a:off x="3641444" y="3512450"/>
            <a:ext cx="980933" cy="127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5211470"/>
      </p:ext>
    </p:extLst>
  </p:cSld>
  <p:clrMapOvr>
    <a:masterClrMapping/>
  </p:clrMapOvr>
</p:sld>
</file>

<file path=ppt/theme/theme1.xml><?xml version="1.0" encoding="utf-8"?>
<a:theme xmlns:a="http://schemas.openxmlformats.org/drawingml/2006/main" name="디자인 사용자 지정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4823</TotalTime>
  <Words>2296</Words>
  <Application>Microsoft Office PowerPoint</Application>
  <PresentationFormat>와이드스크린</PresentationFormat>
  <Paragraphs>383</Paragraphs>
  <Slides>42</Slides>
  <Notes>1</Notes>
  <HiddenSlides>0</HiddenSlides>
  <MMClips>0</MMClips>
  <ScaleCrop>false</ScaleCrop>
  <HeadingPairs>
    <vt:vector size="6" baseType="variant">
      <vt:variant>
        <vt:lpstr>사용한 글꼴</vt:lpstr>
      </vt:variant>
      <vt:variant>
        <vt:i4>7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42</vt:i4>
      </vt:variant>
    </vt:vector>
  </HeadingPairs>
  <TitlesOfParts>
    <vt:vector size="50" baseType="lpstr">
      <vt:lpstr>Malgun Gothic Semilight</vt:lpstr>
      <vt:lpstr>MS UI Gothic</vt:lpstr>
      <vt:lpstr>Rix모던고딕 M</vt:lpstr>
      <vt:lpstr>Malgun Gothic</vt:lpstr>
      <vt:lpstr>Malgun Gothic</vt:lpstr>
      <vt:lpstr>Arial</vt:lpstr>
      <vt:lpstr>Wingdings</vt:lpstr>
      <vt:lpstr>디자인 사용자 지정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hong</dc:creator>
  <cp:lastModifiedBy>Administrator</cp:lastModifiedBy>
  <cp:revision>396</cp:revision>
  <dcterms:created xsi:type="dcterms:W3CDTF">2018-11-23T00:46:45Z</dcterms:created>
  <dcterms:modified xsi:type="dcterms:W3CDTF">2024-08-27T00:55:31Z</dcterms:modified>
</cp:coreProperties>
</file>